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embeddedFontLs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3">
          <p15:clr>
            <a:srgbClr val="A4A3A4"/>
          </p15:clr>
        </p15:guide>
        <p15:guide id="2" orient="horz" pos="806">
          <p15:clr>
            <a:srgbClr val="A4A3A4"/>
          </p15:clr>
        </p15:guide>
        <p15:guide id="3" pos="373">
          <p15:clr>
            <a:srgbClr val="A4A3A4"/>
          </p15:clr>
        </p15:guide>
        <p15:guide id="4" pos="5404">
          <p15:clr>
            <a:srgbClr val="A4A3A4"/>
          </p15:clr>
        </p15:guide>
        <p15:guide id="5" pos="466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41" roundtripDataSignature="AMtx7mi84YPs8bJdFehJpnkNXJKUx5Pu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01C449-BC43-445C-81E7-A67285BCDD14}">
  <a:tblStyle styleId="{B701C449-BC43-445C-81E7-A67285BCDD1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2E6"/>
          </a:solidFill>
        </a:fill>
      </a:tcStyle>
    </a:wholeTbl>
    <a:band1H>
      <a:tcTxStyle b="off" i="off"/>
      <a:tcStyle>
        <a:fill>
          <a:solidFill>
            <a:srgbClr val="FEE4CA"/>
          </a:solidFill>
        </a:fill>
      </a:tcStyle>
    </a:band1H>
    <a:band2H>
      <a:tcTxStyle b="off" i="off"/>
    </a:band2H>
    <a:band1V>
      <a:tcTxStyle b="off" i="off"/>
      <a:tcStyle>
        <a:fill>
          <a:solidFill>
            <a:srgbClr val="FEE4C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3" orient="horz"/>
        <p:guide pos="806" orient="horz"/>
        <p:guide pos="373"/>
        <p:guide pos="5404"/>
        <p:guide pos="466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100people.or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 name="Google Shape;7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solidFill>
                  <a:srgbClr val="000000"/>
                </a:solidFill>
                <a:highlight>
                  <a:srgbClr val="FFFFFF"/>
                </a:highlight>
                <a:latin typeface="Arial"/>
                <a:ea typeface="Arial"/>
                <a:cs typeface="Arial"/>
                <a:sym typeface="Arial"/>
              </a:rPr>
              <a:t>PLEASE NOTE: This seven-step framework is adapted from © Case Studies on Diversity and Social Justice Education by Paul C. Gorski and Seema G. Pothini, 2018.</a:t>
            </a:r>
            <a:endParaRPr/>
          </a:p>
          <a:p>
            <a:pPr indent="0" lvl="0" marL="0" rtl="0" algn="l">
              <a:lnSpc>
                <a:spcPct val="100000"/>
              </a:lnSpc>
              <a:spcBef>
                <a:spcPts val="0"/>
              </a:spcBef>
              <a:spcAft>
                <a:spcPts val="0"/>
              </a:spcAft>
              <a:buSzPts val="1400"/>
              <a:buNone/>
            </a:pPr>
            <a:r>
              <a:t/>
            </a:r>
            <a:endParaRPr/>
          </a:p>
        </p:txBody>
      </p:sp>
      <p:sp>
        <p:nvSpPr>
          <p:cNvPr id="79" name="Google Shape;7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endParaRPr/>
          </a:p>
        </p:txBody>
      </p:sp>
      <p:sp>
        <p:nvSpPr>
          <p:cNvPr id="171" name="Google Shape;17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 </a:t>
            </a:r>
            <a:r>
              <a:rPr b="0" lang="en-US"/>
              <a:t>If the world consisted of just 100 people, this is what it would look like based on global data from 2016.</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US"/>
              <a:t>Source:</a:t>
            </a:r>
            <a:r>
              <a:rPr b="0" lang="en-US"/>
              <a:t> </a:t>
            </a:r>
            <a:r>
              <a:rPr lang="en-US" u="sng">
                <a:solidFill>
                  <a:schemeClr val="hlink"/>
                </a:solidFill>
                <a:hlinkClick r:id="rId2"/>
              </a:rPr>
              <a:t>http://100people.org/</a:t>
            </a:r>
            <a:endParaRPr/>
          </a:p>
          <a:p>
            <a:pPr indent="0" lvl="0" marL="0" rtl="0" algn="l">
              <a:lnSpc>
                <a:spcPct val="100000"/>
              </a:lnSpc>
              <a:spcBef>
                <a:spcPts val="0"/>
              </a:spcBef>
              <a:spcAft>
                <a:spcPts val="0"/>
              </a:spcAft>
              <a:buClr>
                <a:schemeClr val="dk1"/>
              </a:buClr>
              <a:buSzPts val="1200"/>
              <a:buFont typeface="Calibri"/>
              <a:buNone/>
            </a:pPr>
            <a:r>
              <a:rPr lang="en-US"/>
              <a:t>Sources: 2016 - Fritz Erickson, Provost and Vice President for Academic Affairs, Ferris State University (Formerly Dean of Professional and Graduate Studies, University of Wisconsin - Green Bay) and John A. Vonk, University of Northern Colorado, 2006; Returning Peace Corps Volunteers of Madison Wisconsin, Unheard Voices: Celebrating Cultures from the Developing World, 1992; Donella H. Meadows, The Global Citizen, May 31, 1990.</a:t>
            </a:r>
            <a:endParaRPr/>
          </a:p>
        </p:txBody>
      </p:sp>
      <p:sp>
        <p:nvSpPr>
          <p:cNvPr id="185" name="Google Shape;18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 </a:t>
            </a:r>
            <a:r>
              <a:rPr b="0" lang="en-US"/>
              <a:t>If the world consisted of just 100 people, this is what it would look like based on global data from 2016.</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US"/>
              <a:t>Source:</a:t>
            </a:r>
            <a:r>
              <a:rPr b="0" lang="en-US"/>
              <a:t> </a:t>
            </a:r>
            <a:r>
              <a:rPr lang="en-US"/>
              <a:t>http://100people.org/</a:t>
            </a:r>
            <a:endParaRPr/>
          </a:p>
        </p:txBody>
      </p:sp>
      <p:sp>
        <p:nvSpPr>
          <p:cNvPr id="198" name="Google Shape;19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None/>
            </a:pPr>
            <a:r>
              <a:t/>
            </a:r>
            <a:endParaRPr/>
          </a:p>
        </p:txBody>
      </p:sp>
      <p:sp>
        <p:nvSpPr>
          <p:cNvPr id="212" name="Google Shape;21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9" name="Google Shape;22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None/>
            </a:pPr>
            <a:r>
              <a:rPr b="1" lang="en-US"/>
              <a:t>Facilitator Notes: </a:t>
            </a:r>
            <a:endParaRPr/>
          </a:p>
        </p:txBody>
      </p:sp>
      <p:sp>
        <p:nvSpPr>
          <p:cNvPr id="230" name="Google Shape;23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We all see the world through certain lenses, and this is how our lenses are formed.</a:t>
            </a:r>
            <a:endParaRPr/>
          </a:p>
        </p:txBody>
      </p:sp>
      <p:sp>
        <p:nvSpPr>
          <p:cNvPr id="257" name="Google Shape;25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Explain the Assimilationist Lens to the group</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663300"/>
              </a:buClr>
              <a:buSzPts val="1200"/>
              <a:buFont typeface="Calibri"/>
              <a:buNone/>
            </a:pPr>
            <a:r>
              <a:rPr b="1" lang="en-US" sz="1200">
                <a:solidFill>
                  <a:srgbClr val="663300"/>
                </a:solidFill>
              </a:rPr>
              <a:t>Source</a:t>
            </a:r>
            <a:r>
              <a:rPr b="0" lang="en-US" sz="1200">
                <a:solidFill>
                  <a:srgbClr val="663300"/>
                </a:solidFill>
              </a:rPr>
              <a:t>: Mark A. Williams, </a:t>
            </a:r>
            <a:r>
              <a:rPr b="0" lang="en-US" sz="1200" u="sng">
                <a:solidFill>
                  <a:srgbClr val="663300"/>
                </a:solidFill>
              </a:rPr>
              <a:t>The 10 Lenses: Your Guide to Living &amp; Working in a Multicultural World</a:t>
            </a:r>
            <a:r>
              <a:rPr b="0" lang="en-US" sz="1200">
                <a:solidFill>
                  <a:srgbClr val="663300"/>
                </a:solidFill>
              </a:rPr>
              <a:t>: 2001, Capital Books, Inc.</a:t>
            </a:r>
            <a:endParaRPr sz="1200">
              <a:solidFill>
                <a:srgbClr val="663300"/>
              </a:solidFill>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Explain the Assimilationist Lens to the group</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663300"/>
              </a:buClr>
              <a:buSzPts val="1200"/>
              <a:buFont typeface="Calibri"/>
              <a:buNone/>
            </a:pPr>
            <a:r>
              <a:rPr b="1" lang="en-US" sz="1200">
                <a:solidFill>
                  <a:srgbClr val="663300"/>
                </a:solidFill>
              </a:rPr>
              <a:t>Source</a:t>
            </a:r>
            <a:r>
              <a:rPr b="0" lang="en-US" sz="1200">
                <a:solidFill>
                  <a:srgbClr val="663300"/>
                </a:solidFill>
              </a:rPr>
              <a:t>: Mark A. Williams, </a:t>
            </a:r>
            <a:r>
              <a:rPr b="0" lang="en-US" sz="1200" u="sng">
                <a:solidFill>
                  <a:srgbClr val="663300"/>
                </a:solidFill>
              </a:rPr>
              <a:t>The 10 Lenses: Your Guide to Living &amp; Working in a Multicultural World</a:t>
            </a:r>
            <a:r>
              <a:rPr b="0" lang="en-US" sz="1200">
                <a:solidFill>
                  <a:srgbClr val="663300"/>
                </a:solidFill>
              </a:rPr>
              <a:t>: 2001, Capital Books, Inc.</a:t>
            </a:r>
            <a:endParaRPr sz="1200">
              <a:solidFill>
                <a:srgbClr val="663300"/>
              </a:solidFill>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75" name="Google Shape;2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Ask participants to talk about this lens with a partner. As the group discusses, walk around and pick a few that you can highlight with the entire group before moving on to the next section.</a:t>
            </a:r>
            <a:endParaRPr/>
          </a:p>
        </p:txBody>
      </p:sp>
      <p:sp>
        <p:nvSpPr>
          <p:cNvPr id="284" name="Google Shape;28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r>
              <a:rPr lang="en-US"/>
              <a:t> Explain the Colorblind Lens to the group</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rgbClr val="663300"/>
              </a:solidFill>
            </a:endParaRPr>
          </a:p>
          <a:p>
            <a:pPr indent="0" lvl="0" marL="0" marR="0" rtl="0" algn="l">
              <a:lnSpc>
                <a:spcPct val="100000"/>
              </a:lnSpc>
              <a:spcBef>
                <a:spcPts val="0"/>
              </a:spcBef>
              <a:spcAft>
                <a:spcPts val="0"/>
              </a:spcAft>
              <a:buClr>
                <a:srgbClr val="663300"/>
              </a:buClr>
              <a:buSzPts val="1200"/>
              <a:buFont typeface="Calibri"/>
              <a:buNone/>
            </a:pPr>
            <a:r>
              <a:rPr b="1" lang="en-US" sz="1200">
                <a:solidFill>
                  <a:srgbClr val="663300"/>
                </a:solidFill>
              </a:rPr>
              <a:t>Source</a:t>
            </a:r>
            <a:r>
              <a:rPr b="0" lang="en-US" sz="1200">
                <a:solidFill>
                  <a:srgbClr val="663300"/>
                </a:solidFill>
              </a:rPr>
              <a:t>: Mark A. Williams, </a:t>
            </a:r>
            <a:r>
              <a:rPr b="0" lang="en-US" sz="1200" u="sng">
                <a:solidFill>
                  <a:srgbClr val="663300"/>
                </a:solidFill>
              </a:rPr>
              <a:t>The 10 Lenses: Your Guide to Living &amp; Working in a Multicultural World</a:t>
            </a:r>
            <a:r>
              <a:rPr b="0" lang="en-US" sz="1200">
                <a:solidFill>
                  <a:srgbClr val="663300"/>
                </a:solidFill>
              </a:rPr>
              <a:t>: 2001, Capital Books, Inc.</a:t>
            </a:r>
            <a:endParaRPr sz="1200">
              <a:solidFill>
                <a:srgbClr val="663300"/>
              </a:solidFill>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93" name="Google Shape;2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It is very important to carefully set up this conversation and have group norms that the group creates or agrees to. Here are some suggested norms.</a:t>
            </a:r>
            <a:endParaRPr/>
          </a:p>
        </p:txBody>
      </p:sp>
      <p:sp>
        <p:nvSpPr>
          <p:cNvPr id="90" name="Google Shape;9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r>
              <a:rPr lang="en-US"/>
              <a:t> Explain the Colorblind Lens to the group</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rgbClr val="663300"/>
              </a:solidFill>
            </a:endParaRPr>
          </a:p>
          <a:p>
            <a:pPr indent="0" lvl="0" marL="0" marR="0" rtl="0" algn="l">
              <a:lnSpc>
                <a:spcPct val="100000"/>
              </a:lnSpc>
              <a:spcBef>
                <a:spcPts val="0"/>
              </a:spcBef>
              <a:spcAft>
                <a:spcPts val="0"/>
              </a:spcAft>
              <a:buClr>
                <a:srgbClr val="663300"/>
              </a:buClr>
              <a:buSzPts val="1200"/>
              <a:buFont typeface="Calibri"/>
              <a:buNone/>
            </a:pPr>
            <a:r>
              <a:rPr b="1" lang="en-US" sz="1200">
                <a:solidFill>
                  <a:srgbClr val="663300"/>
                </a:solidFill>
              </a:rPr>
              <a:t>Source</a:t>
            </a:r>
            <a:r>
              <a:rPr b="0" lang="en-US" sz="1200">
                <a:solidFill>
                  <a:srgbClr val="663300"/>
                </a:solidFill>
              </a:rPr>
              <a:t>: Mark A. Williams, </a:t>
            </a:r>
            <a:r>
              <a:rPr b="0" lang="en-US" sz="1200" u="sng">
                <a:solidFill>
                  <a:srgbClr val="663300"/>
                </a:solidFill>
              </a:rPr>
              <a:t>The 10 Lenses: Your Guide to Living &amp; Working in a Multicultural World</a:t>
            </a:r>
            <a:r>
              <a:rPr b="0" lang="en-US" sz="1200">
                <a:solidFill>
                  <a:srgbClr val="663300"/>
                </a:solidFill>
              </a:rPr>
              <a:t>: 2001, Capital Books, Inc.</a:t>
            </a:r>
            <a:endParaRPr sz="1200">
              <a:solidFill>
                <a:srgbClr val="663300"/>
              </a:solidFill>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2" name="Google Shape;30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r>
              <a:rPr lang="en-US"/>
              <a:t> Explain the Colorblind Lens to the group</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rgbClr val="663300"/>
              </a:solidFill>
            </a:endParaRPr>
          </a:p>
          <a:p>
            <a:pPr indent="0" lvl="0" marL="0" marR="0" rtl="0" algn="l">
              <a:lnSpc>
                <a:spcPct val="100000"/>
              </a:lnSpc>
              <a:spcBef>
                <a:spcPts val="0"/>
              </a:spcBef>
              <a:spcAft>
                <a:spcPts val="0"/>
              </a:spcAft>
              <a:buClr>
                <a:srgbClr val="663300"/>
              </a:buClr>
              <a:buSzPts val="1200"/>
              <a:buFont typeface="Calibri"/>
              <a:buNone/>
            </a:pPr>
            <a:r>
              <a:rPr b="1" lang="en-US" sz="1200">
                <a:solidFill>
                  <a:srgbClr val="663300"/>
                </a:solidFill>
              </a:rPr>
              <a:t>Source</a:t>
            </a:r>
            <a:r>
              <a:rPr b="0" lang="en-US" sz="1200">
                <a:solidFill>
                  <a:srgbClr val="663300"/>
                </a:solidFill>
              </a:rPr>
              <a:t>: Mark A. Williams, </a:t>
            </a:r>
            <a:r>
              <a:rPr b="0" lang="en-US" sz="1200" u="sng">
                <a:solidFill>
                  <a:srgbClr val="663300"/>
                </a:solidFill>
              </a:rPr>
              <a:t>The 10 Lenses: Your Guide to Living &amp; Working in a Multicultural World</a:t>
            </a:r>
            <a:r>
              <a:rPr b="0" lang="en-US" sz="1200">
                <a:solidFill>
                  <a:srgbClr val="663300"/>
                </a:solidFill>
              </a:rPr>
              <a:t>: 2001, Capital Books, Inc.</a:t>
            </a:r>
            <a:endParaRPr sz="1200">
              <a:solidFill>
                <a:srgbClr val="663300"/>
              </a:solidFill>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11" name="Google Shape;31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Ask participants to talk about this lens with a partner. As the group discusses, walk around and pick a few that you can highlight with the entire group before moving on to the next section.</a:t>
            </a:r>
            <a:endParaRPr/>
          </a:p>
        </p:txBody>
      </p:sp>
      <p:sp>
        <p:nvSpPr>
          <p:cNvPr id="320" name="Google Shape;32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r>
              <a:rPr lang="en-US"/>
              <a:t> Explain the Meritocratist Lens to the group</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rgbClr val="663300"/>
              </a:solidFill>
            </a:endParaRPr>
          </a:p>
          <a:p>
            <a:pPr indent="0" lvl="0" marL="0" marR="0" rtl="0" algn="l">
              <a:lnSpc>
                <a:spcPct val="100000"/>
              </a:lnSpc>
              <a:spcBef>
                <a:spcPts val="0"/>
              </a:spcBef>
              <a:spcAft>
                <a:spcPts val="0"/>
              </a:spcAft>
              <a:buClr>
                <a:srgbClr val="663300"/>
              </a:buClr>
              <a:buSzPts val="1200"/>
              <a:buFont typeface="Calibri"/>
              <a:buNone/>
            </a:pPr>
            <a:r>
              <a:rPr b="1" lang="en-US" sz="1200">
                <a:solidFill>
                  <a:srgbClr val="663300"/>
                </a:solidFill>
              </a:rPr>
              <a:t>Source</a:t>
            </a:r>
            <a:r>
              <a:rPr b="0" lang="en-US" sz="1200">
                <a:solidFill>
                  <a:srgbClr val="663300"/>
                </a:solidFill>
              </a:rPr>
              <a:t>: Mark A. Williams, </a:t>
            </a:r>
            <a:r>
              <a:rPr b="0" lang="en-US" sz="1200" u="sng">
                <a:solidFill>
                  <a:srgbClr val="663300"/>
                </a:solidFill>
              </a:rPr>
              <a:t>The 10 Lenses: Your Guide to Living &amp; Working in a Multicultural World</a:t>
            </a:r>
            <a:r>
              <a:rPr b="0" lang="en-US" sz="1200">
                <a:solidFill>
                  <a:srgbClr val="663300"/>
                </a:solidFill>
              </a:rPr>
              <a:t>: 2001, Capital Books, Inc.</a:t>
            </a:r>
            <a:endParaRPr sz="1200">
              <a:solidFill>
                <a:srgbClr val="663300"/>
              </a:solidFill>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29" name="Google Shape;32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r>
              <a:rPr lang="en-US"/>
              <a:t> Explain the Meritocratist Lens to the group</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rgbClr val="663300"/>
              </a:solidFill>
            </a:endParaRPr>
          </a:p>
          <a:p>
            <a:pPr indent="0" lvl="0" marL="0" marR="0" rtl="0" algn="l">
              <a:lnSpc>
                <a:spcPct val="100000"/>
              </a:lnSpc>
              <a:spcBef>
                <a:spcPts val="0"/>
              </a:spcBef>
              <a:spcAft>
                <a:spcPts val="0"/>
              </a:spcAft>
              <a:buClr>
                <a:srgbClr val="663300"/>
              </a:buClr>
              <a:buSzPts val="1200"/>
              <a:buFont typeface="Calibri"/>
              <a:buNone/>
            </a:pPr>
            <a:r>
              <a:rPr b="1" lang="en-US" sz="1200">
                <a:solidFill>
                  <a:srgbClr val="663300"/>
                </a:solidFill>
              </a:rPr>
              <a:t>Source</a:t>
            </a:r>
            <a:r>
              <a:rPr b="0" lang="en-US" sz="1200">
                <a:solidFill>
                  <a:srgbClr val="663300"/>
                </a:solidFill>
              </a:rPr>
              <a:t>: Mark A. Williams, </a:t>
            </a:r>
            <a:r>
              <a:rPr b="0" lang="en-US" sz="1200" u="sng">
                <a:solidFill>
                  <a:srgbClr val="663300"/>
                </a:solidFill>
              </a:rPr>
              <a:t>The 10 Lenses: Your Guide to Living &amp; Working in a Multicultural World</a:t>
            </a:r>
            <a:r>
              <a:rPr b="0" lang="en-US" sz="1200">
                <a:solidFill>
                  <a:srgbClr val="663300"/>
                </a:solidFill>
              </a:rPr>
              <a:t>: 2001, Capital Books, Inc.</a:t>
            </a:r>
            <a:endParaRPr sz="1200">
              <a:solidFill>
                <a:srgbClr val="663300"/>
              </a:solidFill>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38" name="Google Shape;33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Ask participants to talk about this lens with a partner. As the group discusses, walk around and pick a few that you can highlight with the entire group before moving on to the next section.</a:t>
            </a:r>
            <a:endParaRPr/>
          </a:p>
        </p:txBody>
      </p:sp>
      <p:sp>
        <p:nvSpPr>
          <p:cNvPr id="347" name="Google Shape;34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6" name="Google Shape;35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Talk with your group and asked them what they have learned by reading the article and case study in this session.</a:t>
            </a:r>
            <a:endParaRPr/>
          </a:p>
        </p:txBody>
      </p:sp>
      <p:sp>
        <p:nvSpPr>
          <p:cNvPr id="365" name="Google Shape;36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Take the discussion from the previous slide and bring it home. How does this conversation specifically relate to your school? What trends do you see? This is also a good time to discuss suspension records, grade data, attendance records, etc. as they pertain to bias.</a:t>
            </a:r>
            <a:endParaRPr/>
          </a:p>
        </p:txBody>
      </p:sp>
      <p:sp>
        <p:nvSpPr>
          <p:cNvPr id="373" name="Google Shape;37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lang="en-US"/>
              <a:t>: Work with the group to determine next steps for your school. Consider guiding the group by asking what your school needs to pull apart and analyze as well as actionable steps that you can take to improve the school’s environment.</a:t>
            </a:r>
            <a:endParaRPr/>
          </a:p>
        </p:txBody>
      </p:sp>
      <p:sp>
        <p:nvSpPr>
          <p:cNvPr id="382" name="Google Shape;382;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r>
              <a:rPr lang="en-US"/>
              <a:t> This slide is set aside for you to annotate the bias conversation. It is helpful to include any relevant data or notes that you have about your school. This is simply a framing slide and should require no more than 5 mins.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0" name="Google Shape;39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t>Facilitator Notes: </a:t>
            </a:r>
            <a:r>
              <a:rPr b="0" lang="en-US" sz="1200"/>
              <a:t>Thank all of the participants for being open and vulnerable during the discussion today.</a:t>
            </a:r>
            <a:endParaRPr/>
          </a:p>
        </p:txBody>
      </p:sp>
      <p:sp>
        <p:nvSpPr>
          <p:cNvPr id="391" name="Google Shape;391;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 </a:t>
            </a:r>
            <a:r>
              <a:rPr b="0" lang="en-US"/>
              <a:t>Prior to this session, reflect on the case studies from Session 1 and Session 2. Work with a few colleagues to identify a real incident or moment from your school that would work as a good case study for the entire group. Write and print it before the session so that participants can read it during this time.</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After the participants read the case study from your own school, discuss the case study itself and then expand it more broadly to identify what, where, and when biases may be a barrier to progress at your school.</a:t>
            </a:r>
            <a:endParaRPr/>
          </a:p>
          <a:p>
            <a:pPr indent="0" lvl="0" marL="0" marR="0" rtl="0" algn="l">
              <a:lnSpc>
                <a:spcPct val="100000"/>
              </a:lnSpc>
              <a:spcBef>
                <a:spcPts val="0"/>
              </a:spcBef>
              <a:spcAft>
                <a:spcPts val="0"/>
              </a:spcAft>
              <a:buClr>
                <a:schemeClr val="dk1"/>
              </a:buClr>
              <a:buSzPts val="1200"/>
              <a:buFont typeface="Calibri"/>
              <a:buNone/>
            </a:pPr>
            <a:r>
              <a:t/>
            </a:r>
            <a:endParaRPr b="0">
              <a:solidFill>
                <a:srgbClr val="09081B"/>
              </a:solidFill>
            </a:endParaRPr>
          </a:p>
          <a:p>
            <a:pPr indent="0" lvl="0" marL="0" marR="0" rtl="0" algn="l">
              <a:lnSpc>
                <a:spcPct val="100000"/>
              </a:lnSpc>
              <a:spcBef>
                <a:spcPts val="0"/>
              </a:spcBef>
              <a:spcAft>
                <a:spcPts val="0"/>
              </a:spcAft>
              <a:buClr>
                <a:srgbClr val="09081B"/>
              </a:buClr>
              <a:buSzPts val="1200"/>
              <a:buFont typeface="Calibri"/>
              <a:buNone/>
            </a:pPr>
            <a:r>
              <a:rPr b="0" lang="en-US">
                <a:solidFill>
                  <a:srgbClr val="09081B"/>
                </a:solidFill>
              </a:rPr>
              <a:t>You may want to use these three questions to start the conversations:</a:t>
            </a:r>
            <a:endParaRPr/>
          </a:p>
          <a:p>
            <a:pPr indent="-228600" lvl="0" marL="228600" marR="0" rtl="0" algn="l">
              <a:lnSpc>
                <a:spcPct val="100000"/>
              </a:lnSpc>
              <a:spcBef>
                <a:spcPts val="0"/>
              </a:spcBef>
              <a:spcAft>
                <a:spcPts val="0"/>
              </a:spcAft>
              <a:buClr>
                <a:srgbClr val="09081B"/>
              </a:buClr>
              <a:buSzPts val="1200"/>
              <a:buFont typeface="Calibri"/>
              <a:buAutoNum type="arabicPeriod"/>
            </a:pPr>
            <a:r>
              <a:rPr b="0" lang="en-US">
                <a:solidFill>
                  <a:srgbClr val="09081B"/>
                </a:solidFill>
              </a:rPr>
              <a:t>Looking at your student data by race, what analyses can you make about disproportionality of achievement or discipline that is predictable by grade band or gender?</a:t>
            </a:r>
            <a:endParaRPr/>
          </a:p>
          <a:p>
            <a:pPr indent="-228600" lvl="0" marL="228600" marR="0" rtl="0" algn="l">
              <a:lnSpc>
                <a:spcPct val="100000"/>
              </a:lnSpc>
              <a:spcBef>
                <a:spcPts val="0"/>
              </a:spcBef>
              <a:spcAft>
                <a:spcPts val="0"/>
              </a:spcAft>
              <a:buClr>
                <a:srgbClr val="09081B"/>
              </a:buClr>
              <a:buSzPts val="1200"/>
              <a:buFont typeface="Calibri"/>
              <a:buAutoNum type="arabicPeriod"/>
            </a:pPr>
            <a:r>
              <a:rPr b="0" lang="en-US">
                <a:solidFill>
                  <a:srgbClr val="09081B"/>
                </a:solidFill>
              </a:rPr>
              <a:t>Give or cite a specific example or scenario that magnifies the disproportionate data</a:t>
            </a:r>
            <a:endParaRPr/>
          </a:p>
          <a:p>
            <a:pPr indent="-228600" lvl="0" marL="228600" marR="0" rtl="0" algn="l">
              <a:lnSpc>
                <a:spcPct val="100000"/>
              </a:lnSpc>
              <a:spcBef>
                <a:spcPts val="0"/>
              </a:spcBef>
              <a:spcAft>
                <a:spcPts val="0"/>
              </a:spcAft>
              <a:buClr>
                <a:srgbClr val="09081B"/>
              </a:buClr>
              <a:buSzPts val="1200"/>
              <a:buFont typeface="Calibri"/>
              <a:buAutoNum type="arabicPeriod"/>
            </a:pPr>
            <a:r>
              <a:rPr b="0" lang="en-US">
                <a:solidFill>
                  <a:srgbClr val="09081B"/>
                </a:solidFill>
              </a:rPr>
              <a:t>What was the response by members of the community to the example or scenario cited?</a:t>
            </a:r>
            <a:endParaRPr/>
          </a:p>
          <a:p>
            <a:pPr indent="-152400" lvl="0" marL="228600" marR="0" rtl="0" algn="l">
              <a:lnSpc>
                <a:spcPct val="100000"/>
              </a:lnSpc>
              <a:spcBef>
                <a:spcPts val="0"/>
              </a:spcBef>
              <a:spcAft>
                <a:spcPts val="0"/>
              </a:spcAft>
              <a:buClr>
                <a:schemeClr val="dk1"/>
              </a:buClr>
              <a:buSzPts val="1200"/>
              <a:buFont typeface="Calibri"/>
              <a:buNone/>
            </a:pPr>
            <a:r>
              <a:t/>
            </a:r>
            <a:endParaRPr b="0">
              <a:solidFill>
                <a:srgbClr val="09081B"/>
              </a:solidFill>
            </a:endParaRPr>
          </a:p>
          <a:p>
            <a:pPr indent="0" lvl="0" marL="0" marR="0" rtl="0" algn="l">
              <a:lnSpc>
                <a:spcPct val="100000"/>
              </a:lnSpc>
              <a:spcBef>
                <a:spcPts val="0"/>
              </a:spcBef>
              <a:spcAft>
                <a:spcPts val="0"/>
              </a:spcAft>
              <a:buClr>
                <a:srgbClr val="09081B"/>
              </a:buClr>
              <a:buSzPts val="1200"/>
              <a:buFont typeface="Calibri"/>
              <a:buNone/>
            </a:pPr>
            <a:r>
              <a:rPr b="0" lang="en-US">
                <a:solidFill>
                  <a:srgbClr val="09081B"/>
                </a:solidFill>
              </a:rPr>
              <a:t>As a team, review the case scenario as is and use the seven-step protocol as we have before to unpack and analyze an equitable resolution.</a:t>
            </a:r>
            <a:endParaRPr b="0">
              <a:solidFill>
                <a:srgbClr val="09081B"/>
              </a:solidFill>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lang="en-US"/>
              <a:t> Ask the participants - If you had to ask your students who they are, what type of “I am…” statements do you think they would make?</a:t>
            </a:r>
            <a:endParaRPr/>
          </a:p>
        </p:txBody>
      </p:sp>
      <p:sp>
        <p:nvSpPr>
          <p:cNvPr id="119" name="Google Shape;11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endParaRPr/>
          </a:p>
        </p:txBody>
      </p:sp>
      <p:sp>
        <p:nvSpPr>
          <p:cNvPr id="126" name="Google Shape;1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a:t>Facilitator Notes: </a:t>
            </a:r>
            <a:r>
              <a:rPr b="0" lang="en-US"/>
              <a:t>Facilitate </a:t>
            </a:r>
            <a:endParaRPr>
              <a:solidFill>
                <a:srgbClr val="09081B"/>
              </a:solidFill>
            </a:endParaRPr>
          </a:p>
        </p:txBody>
      </p:sp>
      <p:sp>
        <p:nvSpPr>
          <p:cNvPr id="133" name="Google Shape;13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endParaRPr/>
          </a:p>
        </p:txBody>
      </p:sp>
      <p:sp>
        <p:nvSpPr>
          <p:cNvPr id="144" name="Google Shape;14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0" name="Google Shape;16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None/>
            </a:pPr>
            <a:r>
              <a:rPr b="1" lang="en-US"/>
              <a:t>Facilitator Notes:</a:t>
            </a:r>
            <a:endParaRPr/>
          </a:p>
        </p:txBody>
      </p:sp>
      <p:sp>
        <p:nvSpPr>
          <p:cNvPr id="161" name="Google Shape;16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6" name="Shape 16"/>
        <p:cNvGrpSpPr/>
        <p:nvPr/>
      </p:nvGrpSpPr>
      <p:grpSpPr>
        <a:xfrm>
          <a:off x="0" y="0"/>
          <a:ext cx="0" cy="0"/>
          <a:chOff x="0" y="0"/>
          <a:chExt cx="0" cy="0"/>
        </a:xfrm>
      </p:grpSpPr>
      <p:sp>
        <p:nvSpPr>
          <p:cNvPr id="17" name="Google Shape;17;p32"/>
          <p:cNvSpPr/>
          <p:nvPr>
            <p:ph idx="2" type="pic"/>
          </p:nvPr>
        </p:nvSpPr>
        <p:spPr>
          <a:xfrm>
            <a:off x="0" y="0"/>
            <a:ext cx="9144000" cy="6187312"/>
          </a:xfrm>
          <a:prstGeom prst="rect">
            <a:avLst/>
          </a:prstGeom>
          <a:noFill/>
          <a:ln>
            <a:noFill/>
          </a:ln>
        </p:spPr>
      </p:sp>
      <p:sp>
        <p:nvSpPr>
          <p:cNvPr id="18" name="Google Shape;18;p32"/>
          <p:cNvSpPr txBox="1"/>
          <p:nvPr>
            <p:ph idx="1" type="body"/>
          </p:nvPr>
        </p:nvSpPr>
        <p:spPr>
          <a:xfrm>
            <a:off x="457200" y="2906713"/>
            <a:ext cx="8229600" cy="15001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rgbClr val="8F8F8F"/>
              </a:buClr>
              <a:buSzPts val="2000"/>
              <a:buNone/>
              <a:defRPr sz="2000">
                <a:solidFill>
                  <a:srgbClr val="8F8F8F"/>
                </a:solidFill>
                <a:latin typeface="Calibri"/>
                <a:ea typeface="Calibri"/>
                <a:cs typeface="Calibri"/>
                <a:sym typeface="Calibri"/>
              </a:defRPr>
            </a:lvl1pPr>
            <a:lvl2pPr indent="-228600" lvl="1" marL="914400" algn="l">
              <a:lnSpc>
                <a:spcPct val="100000"/>
              </a:lnSpc>
              <a:spcBef>
                <a:spcPts val="360"/>
              </a:spcBef>
              <a:spcAft>
                <a:spcPts val="0"/>
              </a:spcAft>
              <a:buClr>
                <a:srgbClr val="8F8F8F"/>
              </a:buClr>
              <a:buSzPts val="1800"/>
              <a:buNone/>
              <a:defRPr sz="1800">
                <a:solidFill>
                  <a:srgbClr val="8F8F8F"/>
                </a:solidFill>
              </a:defRPr>
            </a:lvl2pPr>
            <a:lvl3pPr indent="-228600" lvl="2" marL="1371600" algn="l">
              <a:lnSpc>
                <a:spcPct val="100000"/>
              </a:lnSpc>
              <a:spcBef>
                <a:spcPts val="320"/>
              </a:spcBef>
              <a:spcAft>
                <a:spcPts val="0"/>
              </a:spcAft>
              <a:buClr>
                <a:srgbClr val="8F8F8F"/>
              </a:buClr>
              <a:buSzPts val="1600"/>
              <a:buNone/>
              <a:defRPr sz="1600">
                <a:solidFill>
                  <a:srgbClr val="8F8F8F"/>
                </a:solidFill>
              </a:defRPr>
            </a:lvl3pPr>
            <a:lvl4pPr indent="-228600" lvl="3" marL="1828800" algn="l">
              <a:lnSpc>
                <a:spcPct val="100000"/>
              </a:lnSpc>
              <a:spcBef>
                <a:spcPts val="280"/>
              </a:spcBef>
              <a:spcAft>
                <a:spcPts val="0"/>
              </a:spcAft>
              <a:buClr>
                <a:srgbClr val="8F8F8F"/>
              </a:buClr>
              <a:buSzPts val="1400"/>
              <a:buNone/>
              <a:defRPr sz="1400">
                <a:solidFill>
                  <a:srgbClr val="8F8F8F"/>
                </a:solidFill>
              </a:defRPr>
            </a:lvl4pPr>
            <a:lvl5pPr indent="-228600" lvl="4" marL="2286000" algn="l">
              <a:lnSpc>
                <a:spcPct val="100000"/>
              </a:lnSpc>
              <a:spcBef>
                <a:spcPts val="280"/>
              </a:spcBef>
              <a:spcAft>
                <a:spcPts val="0"/>
              </a:spcAft>
              <a:buClr>
                <a:srgbClr val="8F8F8F"/>
              </a:buClr>
              <a:buSzPts val="1400"/>
              <a:buNone/>
              <a:defRPr sz="1400">
                <a:solidFill>
                  <a:srgbClr val="8F8F8F"/>
                </a:solidFill>
              </a:defRPr>
            </a:lvl5pPr>
            <a:lvl6pPr indent="-228600" lvl="5" marL="2743200" algn="l">
              <a:lnSpc>
                <a:spcPct val="100000"/>
              </a:lnSpc>
              <a:spcBef>
                <a:spcPts val="280"/>
              </a:spcBef>
              <a:spcAft>
                <a:spcPts val="0"/>
              </a:spcAft>
              <a:buClr>
                <a:srgbClr val="8F8F8F"/>
              </a:buClr>
              <a:buSzPts val="1400"/>
              <a:buNone/>
              <a:defRPr sz="1400">
                <a:solidFill>
                  <a:srgbClr val="8F8F8F"/>
                </a:solidFill>
              </a:defRPr>
            </a:lvl6pPr>
            <a:lvl7pPr indent="-228600" lvl="6" marL="3200400" algn="l">
              <a:lnSpc>
                <a:spcPct val="100000"/>
              </a:lnSpc>
              <a:spcBef>
                <a:spcPts val="280"/>
              </a:spcBef>
              <a:spcAft>
                <a:spcPts val="0"/>
              </a:spcAft>
              <a:buClr>
                <a:srgbClr val="8F8F8F"/>
              </a:buClr>
              <a:buSzPts val="1400"/>
              <a:buNone/>
              <a:defRPr sz="1400">
                <a:solidFill>
                  <a:srgbClr val="8F8F8F"/>
                </a:solidFill>
              </a:defRPr>
            </a:lvl7pPr>
            <a:lvl8pPr indent="-228600" lvl="7" marL="3657600" algn="l">
              <a:lnSpc>
                <a:spcPct val="100000"/>
              </a:lnSpc>
              <a:spcBef>
                <a:spcPts val="280"/>
              </a:spcBef>
              <a:spcAft>
                <a:spcPts val="0"/>
              </a:spcAft>
              <a:buClr>
                <a:srgbClr val="8F8F8F"/>
              </a:buClr>
              <a:buSzPts val="1400"/>
              <a:buNone/>
              <a:defRPr sz="1400">
                <a:solidFill>
                  <a:srgbClr val="8F8F8F"/>
                </a:solidFill>
              </a:defRPr>
            </a:lvl8pPr>
            <a:lvl9pPr indent="-228600" lvl="8" marL="4114800" algn="l">
              <a:lnSpc>
                <a:spcPct val="100000"/>
              </a:lnSpc>
              <a:spcBef>
                <a:spcPts val="280"/>
              </a:spcBef>
              <a:spcAft>
                <a:spcPts val="0"/>
              </a:spcAft>
              <a:buClr>
                <a:srgbClr val="8F8F8F"/>
              </a:buClr>
              <a:buSzPts val="1400"/>
              <a:buNone/>
              <a:defRPr sz="1400">
                <a:solidFill>
                  <a:srgbClr val="8F8F8F"/>
                </a:solidFill>
              </a:defRPr>
            </a:lvl9pPr>
          </a:lstStyle>
          <a:p/>
        </p:txBody>
      </p:sp>
      <p:sp>
        <p:nvSpPr>
          <p:cNvPr id="19" name="Google Shape;19;p32"/>
          <p:cNvSpPr txBox="1"/>
          <p:nvPr>
            <p:ph type="title"/>
          </p:nvPr>
        </p:nvSpPr>
        <p:spPr>
          <a:xfrm>
            <a:off x="457200" y="4515668"/>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2"/>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3" name="Shape 53"/>
        <p:cNvGrpSpPr/>
        <p:nvPr/>
      </p:nvGrpSpPr>
      <p:grpSpPr>
        <a:xfrm>
          <a:off x="0" y="0"/>
          <a:ext cx="0" cy="0"/>
          <a:chOff x="0" y="0"/>
          <a:chExt cx="0" cy="0"/>
        </a:xfrm>
      </p:grpSpPr>
      <p:sp>
        <p:nvSpPr>
          <p:cNvPr id="54" name="Google Shape;54;p41"/>
          <p:cNvSpPr txBox="1"/>
          <p:nvPr>
            <p:ph type="title"/>
          </p:nvPr>
        </p:nvSpPr>
        <p:spPr>
          <a:xfrm>
            <a:off x="457206" y="1000606"/>
            <a:ext cx="4122497" cy="4356484"/>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4800">
                <a:solidFill>
                  <a:srgbClr val="FD850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 type="body"/>
          </p:nvPr>
        </p:nvSpPr>
        <p:spPr>
          <a:xfrm>
            <a:off x="4687888" y="1000126"/>
            <a:ext cx="3998912" cy="40072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320"/>
              </a:spcBef>
              <a:spcAft>
                <a:spcPts val="0"/>
              </a:spcAft>
              <a:buClr>
                <a:srgbClr val="09081B"/>
              </a:buClr>
              <a:buSzPts val="1600"/>
              <a:buFont typeface="Calibri"/>
              <a:buNone/>
              <a:defRPr sz="1600"/>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6" name="Google Shape;56;p41"/>
          <p:cNvSpPr/>
          <p:nvPr>
            <p:ph idx="2" type="chart"/>
          </p:nvPr>
        </p:nvSpPr>
        <p:spPr>
          <a:xfrm>
            <a:off x="4687888" y="3163900"/>
            <a:ext cx="3998912" cy="2193925"/>
          </a:xfrm>
          <a:prstGeom prst="rect">
            <a:avLst/>
          </a:prstGeom>
          <a:noFill/>
          <a:ln>
            <a:noFill/>
          </a:ln>
        </p:spPr>
        <p:txBody>
          <a:bodyPr anchorCtr="0" anchor="t" bIns="0" lIns="0" spcFirstLastPara="1" rIns="0" wrap="square" tIns="0">
            <a:normAutofit/>
          </a:bodyPr>
          <a:lstStyle>
            <a:lvl1pPr lvl="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1pPr>
            <a:lvl2pPr lvl="1"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2pPr>
            <a:lvl3pPr lvl="2"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3pPr>
            <a:lvl4pPr lvl="3"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4pPr>
            <a:lvl5pPr lvl="4"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41"/>
          <p:cNvSpPr txBox="1"/>
          <p:nvPr>
            <p:ph idx="3" type="body"/>
          </p:nvPr>
        </p:nvSpPr>
        <p:spPr>
          <a:xfrm>
            <a:off x="4687888" y="1485912"/>
            <a:ext cx="3998912" cy="15779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8" name="Google Shape;58;p41"/>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41"/>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0" name="Shape 60"/>
        <p:cNvGrpSpPr/>
        <p:nvPr/>
      </p:nvGrpSpPr>
      <p:grpSpPr>
        <a:xfrm>
          <a:off x="0" y="0"/>
          <a:ext cx="0" cy="0"/>
          <a:chOff x="0" y="0"/>
          <a:chExt cx="0" cy="0"/>
        </a:xfrm>
      </p:grpSpPr>
      <p:sp>
        <p:nvSpPr>
          <p:cNvPr id="61" name="Google Shape;61;p42"/>
          <p:cNvSpPr/>
          <p:nvPr>
            <p:ph idx="2" type="pic"/>
          </p:nvPr>
        </p:nvSpPr>
        <p:spPr>
          <a:xfrm>
            <a:off x="4749800" y="1667932"/>
            <a:ext cx="3856038" cy="3689157"/>
          </a:xfrm>
          <a:prstGeom prst="rect">
            <a:avLst/>
          </a:prstGeom>
          <a:noFill/>
          <a:ln>
            <a:noFill/>
          </a:ln>
        </p:spPr>
      </p:sp>
      <p:sp>
        <p:nvSpPr>
          <p:cNvPr id="62" name="Google Shape;62;p42"/>
          <p:cNvSpPr txBox="1"/>
          <p:nvPr>
            <p:ph idx="1" type="body"/>
          </p:nvPr>
        </p:nvSpPr>
        <p:spPr>
          <a:xfrm>
            <a:off x="457206" y="1664228"/>
            <a:ext cx="3914777" cy="36928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20"/>
              </a:spcBef>
              <a:spcAft>
                <a:spcPts val="0"/>
              </a:spcAft>
              <a:buClr>
                <a:srgbClr val="09081B"/>
              </a:buClr>
              <a:buSzPts val="1600"/>
              <a:buNone/>
              <a:defRPr>
                <a:latin typeface="Calibri"/>
                <a:ea typeface="Calibri"/>
                <a:cs typeface="Calibri"/>
                <a:sym typeface="Calibri"/>
              </a:defRPr>
            </a:lvl1pPr>
            <a:lvl2pPr indent="-228600" lvl="1" marL="914400" algn="l">
              <a:lnSpc>
                <a:spcPct val="100000"/>
              </a:lnSpc>
              <a:spcBef>
                <a:spcPts val="320"/>
              </a:spcBef>
              <a:spcAft>
                <a:spcPts val="0"/>
              </a:spcAft>
              <a:buClr>
                <a:srgbClr val="09081B"/>
              </a:buClr>
              <a:buSzPts val="1600"/>
              <a:buNone/>
              <a:defRPr/>
            </a:lvl2pPr>
            <a:lvl3pPr indent="-228600" lvl="2" marL="1371600" algn="l">
              <a:lnSpc>
                <a:spcPct val="100000"/>
              </a:lnSpc>
              <a:spcBef>
                <a:spcPts val="320"/>
              </a:spcBef>
              <a:spcAft>
                <a:spcPts val="0"/>
              </a:spcAft>
              <a:buClr>
                <a:srgbClr val="09081B"/>
              </a:buClr>
              <a:buSzPts val="1600"/>
              <a:buNone/>
              <a:defRPr/>
            </a:lvl3pPr>
            <a:lvl4pPr indent="-228600" lvl="3" marL="1828800" algn="l">
              <a:lnSpc>
                <a:spcPct val="100000"/>
              </a:lnSpc>
              <a:spcBef>
                <a:spcPts val="320"/>
              </a:spcBef>
              <a:spcAft>
                <a:spcPts val="0"/>
              </a:spcAft>
              <a:buClr>
                <a:srgbClr val="09081B"/>
              </a:buClr>
              <a:buSzPts val="1600"/>
              <a:buNone/>
              <a:defRPr/>
            </a:lvl4pPr>
            <a:lvl5pPr indent="-228600" lvl="4" marL="2286000" algn="l">
              <a:lnSpc>
                <a:spcPct val="100000"/>
              </a:lnSpc>
              <a:spcBef>
                <a:spcPts val="320"/>
              </a:spcBef>
              <a:spcAft>
                <a:spcPts val="0"/>
              </a:spcAft>
              <a:buClr>
                <a:srgbClr val="09081B"/>
              </a:buClr>
              <a:buSzPts val="16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3" name="Google Shape;63;p42"/>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2"/>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6" name="Shape 66"/>
        <p:cNvGrpSpPr/>
        <p:nvPr/>
      </p:nvGrpSpPr>
      <p:grpSpPr>
        <a:xfrm>
          <a:off x="0" y="0"/>
          <a:ext cx="0" cy="0"/>
          <a:chOff x="0" y="0"/>
          <a:chExt cx="0" cy="0"/>
        </a:xfrm>
      </p:grpSpPr>
      <p:sp>
        <p:nvSpPr>
          <p:cNvPr id="67" name="Google Shape;67;p43"/>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3"/>
          <p:cNvSpPr txBox="1"/>
          <p:nvPr>
            <p:ph idx="1" type="body"/>
          </p:nvPr>
        </p:nvSpPr>
        <p:spPr>
          <a:xfrm>
            <a:off x="457200" y="2032000"/>
            <a:ext cx="8229600" cy="373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20"/>
              </a:spcBef>
              <a:spcAft>
                <a:spcPts val="0"/>
              </a:spcAft>
              <a:buClr>
                <a:srgbClr val="09081B"/>
              </a:buClr>
              <a:buSzPts val="1600"/>
              <a:buNone/>
              <a:defRPr>
                <a:latin typeface="Calibri"/>
                <a:ea typeface="Calibri"/>
                <a:cs typeface="Calibri"/>
                <a:sym typeface="Calibri"/>
              </a:defRPr>
            </a:lvl1pPr>
            <a:lvl2pPr indent="-228600" lvl="1" marL="914400" algn="l">
              <a:lnSpc>
                <a:spcPct val="100000"/>
              </a:lnSpc>
              <a:spcBef>
                <a:spcPts val="320"/>
              </a:spcBef>
              <a:spcAft>
                <a:spcPts val="0"/>
              </a:spcAft>
              <a:buClr>
                <a:srgbClr val="09081B"/>
              </a:buClr>
              <a:buSzPts val="1600"/>
              <a:buNone/>
              <a:defRPr/>
            </a:lvl2pPr>
            <a:lvl3pPr indent="-228600" lvl="2" marL="1371600" algn="l">
              <a:lnSpc>
                <a:spcPct val="100000"/>
              </a:lnSpc>
              <a:spcBef>
                <a:spcPts val="320"/>
              </a:spcBef>
              <a:spcAft>
                <a:spcPts val="0"/>
              </a:spcAft>
              <a:buClr>
                <a:srgbClr val="09081B"/>
              </a:buClr>
              <a:buSzPts val="1600"/>
              <a:buNone/>
              <a:defRPr/>
            </a:lvl3pPr>
            <a:lvl4pPr indent="-228600" lvl="3" marL="1828800" algn="l">
              <a:lnSpc>
                <a:spcPct val="100000"/>
              </a:lnSpc>
              <a:spcBef>
                <a:spcPts val="320"/>
              </a:spcBef>
              <a:spcAft>
                <a:spcPts val="0"/>
              </a:spcAft>
              <a:buClr>
                <a:srgbClr val="09081B"/>
              </a:buClr>
              <a:buSzPts val="1600"/>
              <a:buNone/>
              <a:defRPr/>
            </a:lvl4pPr>
            <a:lvl5pPr indent="-228600" lvl="4" marL="2286000" algn="l">
              <a:lnSpc>
                <a:spcPct val="100000"/>
              </a:lnSpc>
              <a:spcBef>
                <a:spcPts val="320"/>
              </a:spcBef>
              <a:spcAft>
                <a:spcPts val="0"/>
              </a:spcAft>
              <a:buClr>
                <a:srgbClr val="09081B"/>
              </a:buClr>
              <a:buSzPts val="16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43"/>
          <p:cNvSpPr txBox="1"/>
          <p:nvPr>
            <p:ph idx="2" type="body"/>
          </p:nvPr>
        </p:nvSpPr>
        <p:spPr>
          <a:xfrm>
            <a:off x="457201" y="1504693"/>
            <a:ext cx="8229600" cy="43207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40"/>
              </a:spcBef>
              <a:spcAft>
                <a:spcPts val="0"/>
              </a:spcAft>
              <a:buClr>
                <a:schemeClr val="accent2"/>
              </a:buClr>
              <a:buSzPts val="2200"/>
              <a:buNone/>
              <a:defRPr sz="2200">
                <a:solidFill>
                  <a:schemeClr val="accent2"/>
                </a:solidFill>
                <a:latin typeface="Calibri"/>
                <a:ea typeface="Calibri"/>
                <a:cs typeface="Calibri"/>
                <a:sym typeface="Calibri"/>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0" name="Google Shape;70;p43"/>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sp>
        <p:nvSpPr>
          <p:cNvPr id="73" name="Google Shape;73;p44"/>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4"/>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3"/>
          <p:cNvSpPr txBox="1"/>
          <p:nvPr>
            <p:ph idx="1" type="body"/>
          </p:nvPr>
        </p:nvSpPr>
        <p:spPr>
          <a:xfrm>
            <a:off x="457200" y="1892688"/>
            <a:ext cx="8229600" cy="3795375"/>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1pPr>
            <a:lvl2pPr indent="-330200" lvl="1" marL="9144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3pPr>
            <a:lvl4pPr indent="-330200" lvl="3" marL="18288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4pPr>
            <a:lvl5pPr indent="-330200" lvl="4" marL="22860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33"/>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 name="Shape 24"/>
        <p:cNvGrpSpPr/>
        <p:nvPr/>
      </p:nvGrpSpPr>
      <p:grpSpPr>
        <a:xfrm>
          <a:off x="0" y="0"/>
          <a:ext cx="0" cy="0"/>
          <a:chOff x="0" y="0"/>
          <a:chExt cx="0" cy="0"/>
        </a:xfrm>
      </p:grpSpPr>
      <p:sp>
        <p:nvSpPr>
          <p:cNvPr id="25" name="Google Shape;25;p34"/>
          <p:cNvSpPr txBox="1"/>
          <p:nvPr>
            <p:ph type="title"/>
          </p:nvPr>
        </p:nvSpPr>
        <p:spPr>
          <a:xfrm>
            <a:off x="457202" y="273050"/>
            <a:ext cx="3008313" cy="11620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sz="2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 type="body"/>
          </p:nvPr>
        </p:nvSpPr>
        <p:spPr>
          <a:xfrm>
            <a:off x="3575050" y="273062"/>
            <a:ext cx="5111750" cy="5853113"/>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400"/>
              </a:spcBef>
              <a:spcAft>
                <a:spcPts val="0"/>
              </a:spcAft>
              <a:buClr>
                <a:srgbClr val="09081B"/>
              </a:buClr>
              <a:buSzPts val="2000"/>
              <a:buChar char="•"/>
              <a:defRPr sz="2000">
                <a:latin typeface="Calibri"/>
                <a:ea typeface="Calibri"/>
                <a:cs typeface="Calibri"/>
                <a:sym typeface="Calibri"/>
              </a:defRPr>
            </a:lvl1pPr>
            <a:lvl2pPr indent="-330200" lvl="1" marL="914400" algn="l">
              <a:lnSpc>
                <a:spcPct val="100000"/>
              </a:lnSpc>
              <a:spcBef>
                <a:spcPts val="320"/>
              </a:spcBef>
              <a:spcAft>
                <a:spcPts val="0"/>
              </a:spcAft>
              <a:buClr>
                <a:srgbClr val="009F93"/>
              </a:buClr>
              <a:buSzPts val="1600"/>
              <a:buChar char="–"/>
              <a:defRPr sz="1600">
                <a:solidFill>
                  <a:srgbClr val="009F93"/>
                </a:solidFill>
                <a:latin typeface="Calibri"/>
                <a:ea typeface="Calibri"/>
                <a:cs typeface="Calibri"/>
                <a:sym typeface="Calibri"/>
              </a:defRPr>
            </a:lvl2pPr>
            <a:lvl3pPr indent="-330200" lvl="2" marL="1371600" algn="l">
              <a:lnSpc>
                <a:spcPct val="100000"/>
              </a:lnSpc>
              <a:spcBef>
                <a:spcPts val="320"/>
              </a:spcBef>
              <a:spcAft>
                <a:spcPts val="0"/>
              </a:spcAft>
              <a:buClr>
                <a:srgbClr val="FF5147"/>
              </a:buClr>
              <a:buSzPts val="1600"/>
              <a:buChar char="•"/>
              <a:defRPr sz="1600">
                <a:solidFill>
                  <a:srgbClr val="FF5147"/>
                </a:solidFill>
                <a:latin typeface="Calibri"/>
                <a:ea typeface="Calibri"/>
                <a:cs typeface="Calibri"/>
                <a:sym typeface="Calibri"/>
              </a:defRPr>
            </a:lvl3pPr>
            <a:lvl4pPr indent="-330200" lvl="3" marL="1828800" algn="l">
              <a:lnSpc>
                <a:spcPct val="100000"/>
              </a:lnSpc>
              <a:spcBef>
                <a:spcPts val="320"/>
              </a:spcBef>
              <a:spcAft>
                <a:spcPts val="0"/>
              </a:spcAft>
              <a:buClr>
                <a:srgbClr val="7F7F7F"/>
              </a:buClr>
              <a:buSzPts val="1600"/>
              <a:buChar char="–"/>
              <a:defRPr sz="1600">
                <a:solidFill>
                  <a:srgbClr val="7F7F7F"/>
                </a:solidFill>
                <a:latin typeface="Calibri"/>
                <a:ea typeface="Calibri"/>
                <a:cs typeface="Calibri"/>
                <a:sym typeface="Calibri"/>
              </a:defRPr>
            </a:lvl4pPr>
            <a:lvl5pPr indent="-330200" lvl="4" marL="2286000" algn="l">
              <a:lnSpc>
                <a:spcPct val="100000"/>
              </a:lnSpc>
              <a:spcBef>
                <a:spcPts val="320"/>
              </a:spcBef>
              <a:spcAft>
                <a:spcPts val="0"/>
              </a:spcAft>
              <a:buClr>
                <a:srgbClr val="09081B"/>
              </a:buClr>
              <a:buSzPts val="1600"/>
              <a:buChar char="»"/>
              <a:defRPr sz="1600">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7" name="Google Shape;27;p34"/>
          <p:cNvSpPr txBox="1"/>
          <p:nvPr>
            <p:ph idx="2" type="body"/>
          </p:nvPr>
        </p:nvSpPr>
        <p:spPr>
          <a:xfrm>
            <a:off x="457202" y="1435103"/>
            <a:ext cx="3008313" cy="46910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rgbClr val="09081B"/>
              </a:buClr>
              <a:buSzPts val="1400"/>
              <a:buNone/>
              <a:defRPr sz="1400">
                <a:latin typeface="Calibri"/>
                <a:ea typeface="Calibri"/>
                <a:cs typeface="Calibri"/>
                <a:sym typeface="Calibri"/>
              </a:defRPr>
            </a:lvl1pPr>
            <a:lvl2pPr indent="-228600" lvl="1" marL="914400" algn="l">
              <a:lnSpc>
                <a:spcPct val="100000"/>
              </a:lnSpc>
              <a:spcBef>
                <a:spcPts val="240"/>
              </a:spcBef>
              <a:spcAft>
                <a:spcPts val="0"/>
              </a:spcAft>
              <a:buClr>
                <a:srgbClr val="09081B"/>
              </a:buClr>
              <a:buSzPts val="1200"/>
              <a:buNone/>
              <a:defRPr sz="1200"/>
            </a:lvl2pPr>
            <a:lvl3pPr indent="-228600" lvl="2" marL="1371600" algn="l">
              <a:lnSpc>
                <a:spcPct val="100000"/>
              </a:lnSpc>
              <a:spcBef>
                <a:spcPts val="200"/>
              </a:spcBef>
              <a:spcAft>
                <a:spcPts val="0"/>
              </a:spcAft>
              <a:buClr>
                <a:srgbClr val="09081B"/>
              </a:buClr>
              <a:buSzPts val="1000"/>
              <a:buNone/>
              <a:defRPr sz="1000"/>
            </a:lvl3pPr>
            <a:lvl4pPr indent="-228600" lvl="3" marL="1828800" algn="l">
              <a:lnSpc>
                <a:spcPct val="100000"/>
              </a:lnSpc>
              <a:spcBef>
                <a:spcPts val="180"/>
              </a:spcBef>
              <a:spcAft>
                <a:spcPts val="0"/>
              </a:spcAft>
              <a:buClr>
                <a:srgbClr val="09081B"/>
              </a:buClr>
              <a:buSzPts val="900"/>
              <a:buNone/>
              <a:defRPr sz="900"/>
            </a:lvl4pPr>
            <a:lvl5pPr indent="-228600" lvl="4" marL="2286000" algn="l">
              <a:lnSpc>
                <a:spcPct val="100000"/>
              </a:lnSpc>
              <a:spcBef>
                <a:spcPts val="180"/>
              </a:spcBef>
              <a:spcAft>
                <a:spcPts val="0"/>
              </a:spcAft>
              <a:buClr>
                <a:srgbClr val="09081B"/>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8" name="Google Shape;28;p34"/>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35"/>
          <p:cNvSpPr txBox="1"/>
          <p:nvPr>
            <p:ph type="ctrTitle"/>
          </p:nvPr>
        </p:nvSpPr>
        <p:spPr>
          <a:xfrm>
            <a:off x="471064" y="2698053"/>
            <a:ext cx="7772400" cy="651991"/>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48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pic>
        <p:nvPicPr>
          <p:cNvPr id="32" name="Google Shape;32;p36"/>
          <p:cNvPicPr preferRelativeResize="0"/>
          <p:nvPr/>
        </p:nvPicPr>
        <p:blipFill rotWithShape="1">
          <a:blip r:embed="rId2">
            <a:alphaModFix/>
          </a:blip>
          <a:srcRect b="0" l="0" r="0" t="0"/>
          <a:stretch/>
        </p:blipFill>
        <p:spPr>
          <a:xfrm>
            <a:off x="919163" y="1735138"/>
            <a:ext cx="1533525" cy="2041525"/>
          </a:xfrm>
          <a:prstGeom prst="rect">
            <a:avLst/>
          </a:prstGeom>
          <a:noFill/>
          <a:ln>
            <a:noFill/>
          </a:ln>
        </p:spPr>
      </p:pic>
      <p:sp>
        <p:nvSpPr>
          <p:cNvPr id="33" name="Google Shape;33;p36"/>
          <p:cNvSpPr txBox="1"/>
          <p:nvPr>
            <p:ph type="title"/>
          </p:nvPr>
        </p:nvSpPr>
        <p:spPr>
          <a:xfrm>
            <a:off x="3181830" y="2420432"/>
            <a:ext cx="4551065"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6"/>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37"/>
          <p:cNvSpPr txBox="1"/>
          <p:nvPr>
            <p:ph type="title"/>
          </p:nvPr>
        </p:nvSpPr>
        <p:spPr>
          <a:xfrm>
            <a:off x="576263" y="457200"/>
            <a:ext cx="8229600" cy="1143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7"/>
          <p:cNvSpPr txBox="1"/>
          <p:nvPr>
            <p:ph idx="1" type="body"/>
          </p:nvPr>
        </p:nvSpPr>
        <p:spPr>
          <a:xfrm>
            <a:off x="457200" y="1600206"/>
            <a:ext cx="4038600" cy="4525963"/>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1pPr>
            <a:lvl2pPr indent="-330200" lvl="1" marL="9144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2pPr>
            <a:lvl3pPr indent="-330200" lvl="2" marL="13716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3pPr>
            <a:lvl4pPr indent="-330200" lvl="3" marL="18288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4pPr>
            <a:lvl5pPr indent="-330200" lvl="4" marL="22860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37"/>
          <p:cNvSpPr txBox="1"/>
          <p:nvPr>
            <p:ph idx="2" type="body"/>
          </p:nvPr>
        </p:nvSpPr>
        <p:spPr>
          <a:xfrm>
            <a:off x="4648200" y="1600206"/>
            <a:ext cx="4038600" cy="4525963"/>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1pPr>
            <a:lvl2pPr indent="-330200" lvl="1" marL="9144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2pPr>
            <a:lvl3pPr indent="-330200" lvl="2" marL="13716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3pPr>
            <a:lvl4pPr indent="-330200" lvl="3" marL="18288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4pPr>
            <a:lvl5pPr indent="-342900" lvl="4" marL="2286000" algn="l">
              <a:lnSpc>
                <a:spcPct val="100000"/>
              </a:lnSpc>
              <a:spcBef>
                <a:spcPts val="360"/>
              </a:spcBef>
              <a:spcAft>
                <a:spcPts val="0"/>
              </a:spcAft>
              <a:buClr>
                <a:srgbClr val="09081B"/>
              </a:buClr>
              <a:buSzPts val="1800"/>
              <a:buChar char="»"/>
              <a:defRPr sz="1800">
                <a:solidFill>
                  <a:srgbClr val="09081B"/>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37"/>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38"/>
          <p:cNvSpPr/>
          <p:nvPr>
            <p:ph idx="2" type="pic"/>
          </p:nvPr>
        </p:nvSpPr>
        <p:spPr>
          <a:xfrm>
            <a:off x="0" y="0"/>
            <a:ext cx="9144000" cy="6858000"/>
          </a:xfrm>
          <a:prstGeom prst="rect">
            <a:avLst/>
          </a:prstGeom>
          <a:noFill/>
          <a:ln>
            <a:noFill/>
          </a:ln>
        </p:spPr>
      </p:sp>
      <p:sp>
        <p:nvSpPr>
          <p:cNvPr id="42" name="Google Shape;42;p38"/>
          <p:cNvSpPr txBox="1"/>
          <p:nvPr>
            <p:ph type="title"/>
          </p:nvPr>
        </p:nvSpPr>
        <p:spPr>
          <a:xfrm>
            <a:off x="624605" y="3042198"/>
            <a:ext cx="4348098" cy="624559"/>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39"/>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9"/>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6" name="Shape 46"/>
        <p:cNvGrpSpPr/>
        <p:nvPr/>
      </p:nvGrpSpPr>
      <p:grpSpPr>
        <a:xfrm>
          <a:off x="0" y="0"/>
          <a:ext cx="0" cy="0"/>
          <a:chOff x="0" y="0"/>
          <a:chExt cx="0" cy="0"/>
        </a:xfrm>
      </p:grpSpPr>
      <p:sp>
        <p:nvSpPr>
          <p:cNvPr id="47" name="Google Shape;47;p40"/>
          <p:cNvSpPr txBox="1"/>
          <p:nvPr>
            <p:ph type="title"/>
          </p:nvPr>
        </p:nvSpPr>
        <p:spPr>
          <a:xfrm>
            <a:off x="457200" y="2976274"/>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p:nvPr>
            <p:ph idx="2" type="pic"/>
          </p:nvPr>
        </p:nvSpPr>
        <p:spPr>
          <a:xfrm>
            <a:off x="457201" y="585078"/>
            <a:ext cx="3968558" cy="2216631"/>
          </a:xfrm>
          <a:prstGeom prst="rect">
            <a:avLst/>
          </a:prstGeom>
          <a:noFill/>
          <a:ln>
            <a:noFill/>
          </a:ln>
        </p:spPr>
      </p:sp>
      <p:sp>
        <p:nvSpPr>
          <p:cNvPr id="49" name="Google Shape;49;p40"/>
          <p:cNvSpPr/>
          <p:nvPr>
            <p:ph idx="3" type="pic"/>
          </p:nvPr>
        </p:nvSpPr>
        <p:spPr>
          <a:xfrm>
            <a:off x="4718242" y="585078"/>
            <a:ext cx="3968558" cy="2216631"/>
          </a:xfrm>
          <a:prstGeom prst="rect">
            <a:avLst/>
          </a:prstGeom>
          <a:noFill/>
          <a:ln>
            <a:noFill/>
          </a:ln>
        </p:spPr>
      </p:sp>
      <p:sp>
        <p:nvSpPr>
          <p:cNvPr id="50" name="Google Shape;50;p40"/>
          <p:cNvSpPr txBox="1"/>
          <p:nvPr>
            <p:ph idx="1" type="body"/>
          </p:nvPr>
        </p:nvSpPr>
        <p:spPr>
          <a:xfrm>
            <a:off x="457202" y="4279900"/>
            <a:ext cx="3968559" cy="170815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1" name="Google Shape;51;p40"/>
          <p:cNvSpPr txBox="1"/>
          <p:nvPr>
            <p:ph idx="4" type="body"/>
          </p:nvPr>
        </p:nvSpPr>
        <p:spPr>
          <a:xfrm>
            <a:off x="4725938" y="4279900"/>
            <a:ext cx="3960861" cy="170815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2" name="Google Shape;52;p40"/>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9pPr>
          </a:lstStyle>
          <a:p/>
        </p:txBody>
      </p:sp>
      <p:sp>
        <p:nvSpPr>
          <p:cNvPr id="11" name="Google Shape;11;p31"/>
          <p:cNvSpPr txBox="1"/>
          <p:nvPr>
            <p:ph idx="1" type="body"/>
          </p:nvPr>
        </p:nvSpPr>
        <p:spPr>
          <a:xfrm>
            <a:off x="579438" y="1600200"/>
            <a:ext cx="8229600" cy="4525963"/>
          </a:xfrm>
          <a:prstGeom prst="rect">
            <a:avLst/>
          </a:prstGeom>
          <a:noFill/>
          <a:ln>
            <a:noFill/>
          </a:ln>
        </p:spPr>
        <p:txBody>
          <a:bodyPr anchorCtr="0" anchor="t" bIns="0" lIns="0" spcFirstLastPara="1" rIns="0" wrap="square" tIns="0">
            <a:noAutofit/>
          </a:bodyPr>
          <a:lstStyle>
            <a:lvl1pPr indent="-330200" lvl="0" marL="4572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1pPr>
            <a:lvl2pPr indent="-330200" lvl="1" marL="9144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3pPr>
            <a:lvl4pPr indent="-330200" lvl="3" marL="18288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4pPr>
            <a:lvl5pPr indent="-330200" lvl="4" marL="22860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1"/>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91919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31"/>
          <p:cNvSpPr/>
          <p:nvPr/>
        </p:nvSpPr>
        <p:spPr>
          <a:xfrm>
            <a:off x="579438" y="0"/>
            <a:ext cx="7997825" cy="95250"/>
          </a:xfrm>
          <a:prstGeom prst="rect">
            <a:avLst/>
          </a:prstGeom>
          <a:solidFill>
            <a:srgbClr val="241A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1431F"/>
              </a:solidFill>
              <a:latin typeface="Calibri"/>
              <a:ea typeface="Calibri"/>
              <a:cs typeface="Calibri"/>
              <a:sym typeface="Calibri"/>
            </a:endParaRPr>
          </a:p>
        </p:txBody>
      </p:sp>
      <p:cxnSp>
        <p:nvCxnSpPr>
          <p:cNvPr id="15" name="Google Shape;15;p31"/>
          <p:cNvCxnSpPr/>
          <p:nvPr/>
        </p:nvCxnSpPr>
        <p:spPr>
          <a:xfrm>
            <a:off x="579438" y="6181725"/>
            <a:ext cx="7997825" cy="0"/>
          </a:xfrm>
          <a:prstGeom prst="straightConnector1">
            <a:avLst/>
          </a:prstGeom>
          <a:noFill/>
          <a:ln cap="flat" cmpd="sng" w="9525">
            <a:solidFill>
              <a:srgbClr val="241A4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hyperlink" Target="http://www.unbounded.org/" TargetMode="External"/><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0.jpg"/><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P47A2960.jpg" id="81" name="Google Shape;81;p1"/>
          <p:cNvPicPr preferRelativeResize="0"/>
          <p:nvPr/>
        </p:nvPicPr>
        <p:blipFill rotWithShape="1">
          <a:blip r:embed="rId3">
            <a:alphaModFix/>
          </a:blip>
          <a:srcRect b="0" l="0" r="0" t="0"/>
          <a:stretch/>
        </p:blipFill>
        <p:spPr>
          <a:xfrm>
            <a:off x="0" y="0"/>
            <a:ext cx="9144000" cy="6892462"/>
          </a:xfrm>
          <a:prstGeom prst="rect">
            <a:avLst/>
          </a:prstGeom>
          <a:solidFill>
            <a:srgbClr val="FFFFFF"/>
          </a:solidFill>
          <a:ln>
            <a:noFill/>
          </a:ln>
        </p:spPr>
      </p:pic>
      <p:sp>
        <p:nvSpPr>
          <p:cNvPr id="82" name="Google Shape;82;p1"/>
          <p:cNvSpPr/>
          <p:nvPr/>
        </p:nvSpPr>
        <p:spPr>
          <a:xfrm>
            <a:off x="-14271" y="-278"/>
            <a:ext cx="9158272" cy="6892925"/>
          </a:xfrm>
          <a:prstGeom prst="rect">
            <a:avLst/>
          </a:prstGeom>
          <a:solidFill>
            <a:srgbClr val="241A48">
              <a:alpha val="6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
        <p:nvSpPr>
          <p:cNvPr id="83" name="Google Shape;83;p1"/>
          <p:cNvSpPr/>
          <p:nvPr/>
        </p:nvSpPr>
        <p:spPr>
          <a:xfrm>
            <a:off x="330200" y="2713038"/>
            <a:ext cx="4819650" cy="1595437"/>
          </a:xfrm>
          <a:prstGeom prst="rect">
            <a:avLst/>
          </a:prstGeom>
          <a:noFill/>
          <a:ln>
            <a:noFill/>
          </a:ln>
        </p:spPr>
        <p:txBody>
          <a:bodyPr anchorCtr="0" anchor="t" bIns="45700" lIns="182875" spcFirstLastPara="1" rIns="182875" wrap="square" tIns="45700">
            <a:noAutofit/>
          </a:bodyPr>
          <a:lstStyle/>
          <a:p>
            <a:pPr indent="0" lvl="0" marL="0" marR="0" rtl="0" algn="l">
              <a:lnSpc>
                <a:spcPct val="100000"/>
              </a:lnSpc>
              <a:spcBef>
                <a:spcPts val="0"/>
              </a:spcBef>
              <a:spcAft>
                <a:spcPts val="0"/>
              </a:spcAft>
              <a:buClr>
                <a:srgbClr val="FED16A"/>
              </a:buClr>
              <a:buSzPts val="3200"/>
              <a:buFont typeface="Arial"/>
              <a:buNone/>
            </a:pPr>
            <a:br>
              <a:rPr b="1" i="0" lang="en-US" sz="3200" u="none" cap="none" strike="noStrike">
                <a:solidFill>
                  <a:srgbClr val="FED16A"/>
                </a:solidFill>
                <a:latin typeface="Calibri"/>
                <a:ea typeface="Calibri"/>
                <a:cs typeface="Calibri"/>
                <a:sym typeface="Calibri"/>
              </a:rPr>
            </a:br>
            <a:endParaRPr b="1" i="0" sz="3200" u="none" cap="none" strike="noStrike">
              <a:solidFill>
                <a:srgbClr val="FED16A"/>
              </a:solidFill>
              <a:latin typeface="Calibri"/>
              <a:ea typeface="Calibri"/>
              <a:cs typeface="Calibri"/>
              <a:sym typeface="Calibri"/>
            </a:endParaRPr>
          </a:p>
        </p:txBody>
      </p:sp>
      <p:sp>
        <p:nvSpPr>
          <p:cNvPr id="84" name="Google Shape;84;p1"/>
          <p:cNvSpPr/>
          <p:nvPr/>
        </p:nvSpPr>
        <p:spPr>
          <a:xfrm>
            <a:off x="330200" y="2722167"/>
            <a:ext cx="8280400" cy="2768600"/>
          </a:xfrm>
          <a:prstGeom prst="rect">
            <a:avLst/>
          </a:prstGeom>
          <a:noFill/>
          <a:ln>
            <a:noFill/>
          </a:ln>
          <a:effectLst>
            <a:outerShdw blurRad="38100" rotWithShape="0" algn="tl" dir="2700000" dist="12700">
              <a:srgbClr val="000000">
                <a:alpha val="29411"/>
              </a:srgbClr>
            </a:outerShdw>
          </a:effectLst>
        </p:spPr>
        <p:txBody>
          <a:bodyPr anchorCtr="0" anchor="t" bIns="45700" lIns="182875" spcFirstLastPara="1" rIns="182875" wrap="square" tIns="45700">
            <a:noAutofit/>
          </a:bodyPr>
          <a:lstStyle/>
          <a:p>
            <a:pPr indent="0" lvl="0" marL="0" marR="0" rtl="0" algn="l">
              <a:lnSpc>
                <a:spcPct val="10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Session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How does Bias Manifest in our School?</a:t>
            </a:r>
            <a:endParaRPr b="0" i="0" sz="1400" u="none" cap="none" strike="noStrike">
              <a:solidFill>
                <a:srgbClr val="000000"/>
              </a:solidFill>
              <a:latin typeface="Arial"/>
              <a:ea typeface="Arial"/>
              <a:cs typeface="Arial"/>
              <a:sym typeface="Arial"/>
            </a:endParaRPr>
          </a:p>
        </p:txBody>
      </p:sp>
      <p:pic>
        <p:nvPicPr>
          <p:cNvPr descr="NEW-AdHoc_UBD_PlaceHolderLogo_v08_KO.png" id="85" name="Google Shape;85;p1"/>
          <p:cNvPicPr preferRelativeResize="0"/>
          <p:nvPr/>
        </p:nvPicPr>
        <p:blipFill rotWithShape="1">
          <a:blip r:embed="rId4">
            <a:alphaModFix/>
          </a:blip>
          <a:srcRect b="0" l="0" r="0" t="0"/>
          <a:stretch/>
        </p:blipFill>
        <p:spPr>
          <a:xfrm>
            <a:off x="570830" y="5957203"/>
            <a:ext cx="2482501" cy="347444"/>
          </a:xfrm>
          <a:prstGeom prst="rect">
            <a:avLst/>
          </a:prstGeom>
          <a:noFill/>
          <a:ln>
            <a:noFill/>
          </a:ln>
        </p:spPr>
      </p:pic>
      <p:sp>
        <p:nvSpPr>
          <p:cNvPr id="86" name="Google Shape;86;p1"/>
          <p:cNvSpPr txBox="1"/>
          <p:nvPr/>
        </p:nvSpPr>
        <p:spPr>
          <a:xfrm>
            <a:off x="4865268" y="6577608"/>
            <a:ext cx="4194389"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800" u="none" cap="none" strike="noStrike">
                <a:solidFill>
                  <a:schemeClr val="lt1"/>
                </a:solidFill>
                <a:latin typeface="Arial"/>
                <a:ea typeface="Arial"/>
                <a:cs typeface="Arial"/>
                <a:sym typeface="Arial"/>
              </a:rPr>
              <a:t>Except where otherwise indicated, all content is © 2016 UnboundEd Learning, Inc. </a:t>
            </a:r>
            <a:r>
              <a:rPr b="0" i="0" lang="en-US" sz="800" u="sng" cap="none" strike="noStrike">
                <a:solidFill>
                  <a:schemeClr val="lt1"/>
                </a:solidFill>
                <a:latin typeface="Arial"/>
                <a:ea typeface="Arial"/>
                <a:cs typeface="Arial"/>
                <a:sym typeface="Arial"/>
                <a:hlinkClick r:id="rId5">
                  <a:extLst>
                    <a:ext uri="{A12FA001-AC4F-418D-AE19-62706E023703}">
                      <ahyp:hlinkClr val="tx"/>
                    </a:ext>
                  </a:extLst>
                </a:hlinkClick>
              </a:rPr>
              <a:t>www.unbounded.org</a:t>
            </a:r>
            <a:r>
              <a:rPr b="0" i="0" lang="en-US" sz="800" u="none" cap="none" strike="noStrike">
                <a:solidFill>
                  <a:schemeClr val="lt1"/>
                </a:solidFill>
                <a:latin typeface="Arial"/>
                <a:ea typeface="Arial"/>
                <a:cs typeface="Arial"/>
                <a:sym typeface="Arial"/>
              </a:rPr>
              <a:t>  </a:t>
            </a:r>
            <a:endParaRPr b="0" i="0" sz="800" u="none" cap="none" strike="noStrike">
              <a:solidFill>
                <a:schemeClr val="lt1"/>
              </a:solidFill>
              <a:latin typeface="Arial"/>
              <a:ea typeface="Arial"/>
              <a:cs typeface="Arial"/>
              <a:sym typeface="Arial"/>
            </a:endParaRPr>
          </a:p>
        </p:txBody>
      </p:sp>
      <p:pic>
        <p:nvPicPr>
          <p:cNvPr id="87" name="Google Shape;87;p1"/>
          <p:cNvPicPr preferRelativeResize="0"/>
          <p:nvPr/>
        </p:nvPicPr>
        <p:blipFill rotWithShape="1">
          <a:blip r:embed="rId6">
            <a:alphaModFix/>
          </a:blip>
          <a:srcRect b="0" l="0" r="0" t="0"/>
          <a:stretch/>
        </p:blipFill>
        <p:spPr>
          <a:xfrm>
            <a:off x="4599907" y="6606011"/>
            <a:ext cx="364945" cy="1280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10"/>
          <p:cNvGrpSpPr/>
          <p:nvPr/>
        </p:nvGrpSpPr>
        <p:grpSpPr>
          <a:xfrm>
            <a:off x="0" y="-19050"/>
            <a:ext cx="9156701" cy="6888163"/>
            <a:chOff x="-5293" y="-32230"/>
            <a:chExt cx="9156349" cy="6888288"/>
          </a:xfrm>
        </p:grpSpPr>
        <p:pic>
          <p:nvPicPr>
            <p:cNvPr descr="IAT Faces" id="174" name="Google Shape;174;p10"/>
            <p:cNvPicPr preferRelativeResize="0"/>
            <p:nvPr/>
          </p:nvPicPr>
          <p:blipFill rotWithShape="1">
            <a:blip r:embed="rId3">
              <a:alphaModFix/>
            </a:blip>
            <a:srcRect b="0" l="0" r="0" t="0"/>
            <a:stretch/>
          </p:blipFill>
          <p:spPr>
            <a:xfrm>
              <a:off x="-5293" y="2583962"/>
              <a:ext cx="4011128" cy="4270334"/>
            </a:xfrm>
            <a:prstGeom prst="rect">
              <a:avLst/>
            </a:prstGeom>
            <a:noFill/>
            <a:ln>
              <a:noFill/>
            </a:ln>
          </p:spPr>
        </p:pic>
        <p:pic>
          <p:nvPicPr>
            <p:cNvPr descr="IAT Faces" id="175" name="Google Shape;175;p10"/>
            <p:cNvPicPr preferRelativeResize="0"/>
            <p:nvPr/>
          </p:nvPicPr>
          <p:blipFill rotWithShape="1">
            <a:blip r:embed="rId4">
              <a:alphaModFix/>
            </a:blip>
            <a:srcRect b="0" l="0" r="0" t="0"/>
            <a:stretch/>
          </p:blipFill>
          <p:spPr>
            <a:xfrm>
              <a:off x="3879850" y="2588055"/>
              <a:ext cx="4035736" cy="4263772"/>
            </a:xfrm>
            <a:prstGeom prst="rect">
              <a:avLst/>
            </a:prstGeom>
            <a:noFill/>
            <a:ln>
              <a:noFill/>
            </a:ln>
          </p:spPr>
        </p:pic>
        <p:pic>
          <p:nvPicPr>
            <p:cNvPr descr="IAT Faces" id="176" name="Google Shape;176;p10"/>
            <p:cNvPicPr preferRelativeResize="0"/>
            <p:nvPr/>
          </p:nvPicPr>
          <p:blipFill rotWithShape="1">
            <a:blip r:embed="rId5">
              <a:alphaModFix/>
            </a:blip>
            <a:srcRect b="0" l="0" r="0" t="-221"/>
            <a:stretch/>
          </p:blipFill>
          <p:spPr>
            <a:xfrm>
              <a:off x="7776281" y="2561117"/>
              <a:ext cx="1374775" cy="4294941"/>
            </a:xfrm>
            <a:prstGeom prst="rect">
              <a:avLst/>
            </a:prstGeom>
            <a:noFill/>
            <a:ln>
              <a:noFill/>
            </a:ln>
          </p:spPr>
        </p:pic>
        <p:pic>
          <p:nvPicPr>
            <p:cNvPr descr="IAT Faces" id="177" name="Google Shape;177;p10"/>
            <p:cNvPicPr preferRelativeResize="0"/>
            <p:nvPr/>
          </p:nvPicPr>
          <p:blipFill rotWithShape="1">
            <a:blip r:embed="rId3">
              <a:alphaModFix/>
            </a:blip>
            <a:srcRect b="0" l="0" r="0" t="0"/>
            <a:stretch/>
          </p:blipFill>
          <p:spPr>
            <a:xfrm>
              <a:off x="-5293" y="-32230"/>
              <a:ext cx="4011128" cy="4270334"/>
            </a:xfrm>
            <a:prstGeom prst="rect">
              <a:avLst/>
            </a:prstGeom>
            <a:noFill/>
            <a:ln>
              <a:noFill/>
            </a:ln>
          </p:spPr>
        </p:pic>
        <p:pic>
          <p:nvPicPr>
            <p:cNvPr descr="IAT Faces" id="178" name="Google Shape;178;p10"/>
            <p:cNvPicPr preferRelativeResize="0"/>
            <p:nvPr/>
          </p:nvPicPr>
          <p:blipFill rotWithShape="1">
            <a:blip r:embed="rId4">
              <a:alphaModFix/>
            </a:blip>
            <a:srcRect b="0" l="0" r="0" t="0"/>
            <a:stretch/>
          </p:blipFill>
          <p:spPr>
            <a:xfrm>
              <a:off x="3872794" y="-18612"/>
              <a:ext cx="4035736" cy="4263772"/>
            </a:xfrm>
            <a:prstGeom prst="rect">
              <a:avLst/>
            </a:prstGeom>
            <a:noFill/>
            <a:ln>
              <a:noFill/>
            </a:ln>
          </p:spPr>
        </p:pic>
        <p:pic>
          <p:nvPicPr>
            <p:cNvPr descr="IAT Faces" id="179" name="Google Shape;179;p10"/>
            <p:cNvPicPr preferRelativeResize="0"/>
            <p:nvPr/>
          </p:nvPicPr>
          <p:blipFill rotWithShape="1">
            <a:blip r:embed="rId5">
              <a:alphaModFix/>
            </a:blip>
            <a:srcRect b="0" l="0" r="0" t="-221"/>
            <a:stretch/>
          </p:blipFill>
          <p:spPr>
            <a:xfrm>
              <a:off x="7776281" y="-12564"/>
              <a:ext cx="1374775" cy="4294941"/>
            </a:xfrm>
            <a:prstGeom prst="rect">
              <a:avLst/>
            </a:prstGeom>
            <a:noFill/>
            <a:ln>
              <a:noFill/>
            </a:ln>
          </p:spPr>
        </p:pic>
      </p:grpSp>
      <p:sp>
        <p:nvSpPr>
          <p:cNvPr id="180" name="Google Shape;180;p10"/>
          <p:cNvSpPr/>
          <p:nvPr/>
        </p:nvSpPr>
        <p:spPr>
          <a:xfrm>
            <a:off x="0" y="616"/>
            <a:ext cx="9153525" cy="6881197"/>
          </a:xfrm>
          <a:prstGeom prst="rect">
            <a:avLst/>
          </a:prstGeom>
          <a:solidFill>
            <a:srgbClr val="EE9E0D">
              <a:alpha val="85490"/>
            </a:srgbClr>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181" name="Google Shape;181;p10"/>
          <p:cNvSpPr txBox="1"/>
          <p:nvPr/>
        </p:nvSpPr>
        <p:spPr>
          <a:xfrm>
            <a:off x="560388" y="661989"/>
            <a:ext cx="8583612" cy="1264316"/>
          </a:xfrm>
          <a:prstGeom prst="rect">
            <a:avLst/>
          </a:prstGeom>
          <a:noFill/>
          <a:ln>
            <a:noFill/>
          </a:ln>
          <a:effectLst>
            <a:outerShdw blurRad="25400" rotWithShape="0" algn="tl" dir="2700000" dist="12700">
              <a:srgbClr val="000000">
                <a:alpha val="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al"/>
              <a:buNone/>
            </a:pPr>
            <a:r>
              <a:rPr b="1" i="0" lang="en-US" sz="3600" u="none" cap="none" strike="noStrike">
                <a:solidFill>
                  <a:schemeClr val="lt1"/>
                </a:solidFill>
                <a:latin typeface="Calibri"/>
                <a:ea typeface="Calibri"/>
                <a:cs typeface="Calibri"/>
                <a:sym typeface="Calibri"/>
              </a:rPr>
              <a:t>Some Patterns of Aspects and Assumptions in Mainstream U.S. American Culture</a:t>
            </a:r>
            <a:endParaRPr b="0" i="0" sz="1400" u="none" cap="none" strike="noStrike">
              <a:solidFill>
                <a:srgbClr val="000000"/>
              </a:solidFill>
              <a:latin typeface="Arial"/>
              <a:ea typeface="Arial"/>
              <a:cs typeface="Arial"/>
              <a:sym typeface="Arial"/>
            </a:endParaRPr>
          </a:p>
        </p:txBody>
      </p:sp>
      <p:graphicFrame>
        <p:nvGraphicFramePr>
          <p:cNvPr id="182" name="Google Shape;182;p10"/>
          <p:cNvGraphicFramePr/>
          <p:nvPr/>
        </p:nvGraphicFramePr>
        <p:xfrm>
          <a:off x="660283" y="1997649"/>
          <a:ext cx="3000000" cy="3000000"/>
        </p:xfrm>
        <a:graphic>
          <a:graphicData uri="http://schemas.openxmlformats.org/drawingml/2006/table">
            <a:tbl>
              <a:tblPr bandRow="1" firstRow="1">
                <a:noFill/>
                <a:tableStyleId>{B701C449-BC43-445C-81E7-A67285BCDD14}</a:tableStyleId>
              </a:tblPr>
              <a:tblGrid>
                <a:gridCol w="3908275"/>
                <a:gridCol w="3908275"/>
              </a:tblGrid>
              <a:tr h="2884100">
                <a:tc>
                  <a:txBody>
                    <a:bodyPr/>
                    <a:lstStyle/>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Holidays</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Religion</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Communication</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Rugged Individualism</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Protestant Work Ethic</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Competition</a:t>
                      </a:r>
                      <a:endParaRPr sz="25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Aesthetics</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Competition</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Time</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Family Structure</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p>
                      <a:pPr indent="0" lvl="0" marL="0" marR="0" rtl="0" algn="ctr">
                        <a:lnSpc>
                          <a:spcPct val="100000"/>
                        </a:lnSpc>
                        <a:spcBef>
                          <a:spcPts val="0"/>
                        </a:spcBef>
                        <a:spcAft>
                          <a:spcPts val="0"/>
                        </a:spcAft>
                        <a:buClr>
                          <a:srgbClr val="000000"/>
                        </a:buClr>
                        <a:buSzPts val="2500"/>
                        <a:buFont typeface="Arial"/>
                        <a:buNone/>
                      </a:pPr>
                      <a:r>
                        <a:rPr lang="en-US" sz="2500" u="none" cap="none" strike="noStrike">
                          <a:solidFill>
                            <a:schemeClr val="dk1"/>
                          </a:solidFill>
                        </a:rPr>
                        <a:t>History</a:t>
                      </a:r>
                      <a:endParaRPr sz="1400" u="none" cap="none" strike="noStrike"/>
                    </a:p>
                    <a:p>
                      <a:pPr indent="0" lvl="0" marL="0" marR="0" rtl="0" algn="ctr">
                        <a:lnSpc>
                          <a:spcPct val="100000"/>
                        </a:lnSpc>
                        <a:spcBef>
                          <a:spcPts val="0"/>
                        </a:spcBef>
                        <a:spcAft>
                          <a:spcPts val="0"/>
                        </a:spcAft>
                        <a:buClr>
                          <a:srgbClr val="000000"/>
                        </a:buClr>
                        <a:buSzPts val="2500"/>
                        <a:buFont typeface="Arial"/>
                        <a:buNone/>
                      </a:pPr>
                      <a:r>
                        <a:t/>
                      </a:r>
                      <a:endParaRPr sz="25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blank_map_of_the_world_in_1800_by_robo_diglet-d80wku6.png" id="187" name="Google Shape;187;p11"/>
          <p:cNvPicPr preferRelativeResize="0"/>
          <p:nvPr/>
        </p:nvPicPr>
        <p:blipFill rotWithShape="1">
          <a:blip r:embed="rId3">
            <a:alphaModFix/>
          </a:blip>
          <a:srcRect b="0" l="-5093" r="4079" t="0"/>
          <a:stretch/>
        </p:blipFill>
        <p:spPr>
          <a:xfrm>
            <a:off x="-485526" y="1655735"/>
            <a:ext cx="9629526" cy="4529807"/>
          </a:xfrm>
          <a:prstGeom prst="rect">
            <a:avLst/>
          </a:prstGeom>
          <a:noFill/>
          <a:ln>
            <a:noFill/>
          </a:ln>
        </p:spPr>
      </p:pic>
      <p:sp>
        <p:nvSpPr>
          <p:cNvPr id="188" name="Google Shape;188;p11"/>
          <p:cNvSpPr/>
          <p:nvPr/>
        </p:nvSpPr>
        <p:spPr>
          <a:xfrm>
            <a:off x="0" y="0"/>
            <a:ext cx="9144000" cy="6858000"/>
          </a:xfrm>
          <a:prstGeom prst="rect">
            <a:avLst/>
          </a:prstGeom>
          <a:solidFill>
            <a:schemeClr val="accent4">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9" name="Google Shape;189;p11"/>
          <p:cNvSpPr/>
          <p:nvPr/>
        </p:nvSpPr>
        <p:spPr>
          <a:xfrm>
            <a:off x="841375" y="1778000"/>
            <a:ext cx="3939335" cy="1546659"/>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6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60 Asians</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10 Europeans</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14 people from the Americas</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16 Africans</a:t>
            </a:r>
            <a:endParaRPr b="0" i="0" sz="1400" u="none" cap="none" strike="noStrike">
              <a:solidFill>
                <a:srgbClr val="000000"/>
              </a:solidFill>
              <a:latin typeface="Arial"/>
              <a:ea typeface="Arial"/>
              <a:cs typeface="Arial"/>
              <a:sym typeface="Arial"/>
            </a:endParaRPr>
          </a:p>
        </p:txBody>
      </p:sp>
      <p:sp>
        <p:nvSpPr>
          <p:cNvPr id="190" name="Google Shape;190;p11"/>
          <p:cNvSpPr txBox="1"/>
          <p:nvPr/>
        </p:nvSpPr>
        <p:spPr>
          <a:xfrm>
            <a:off x="5736251" y="1655735"/>
            <a:ext cx="313957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25 Children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75 Adults</a:t>
            </a:r>
            <a:endParaRPr b="1" i="0" sz="2400" u="none" cap="none" strike="noStrike">
              <a:solidFill>
                <a:srgbClr val="FFFFFF"/>
              </a:solidFill>
              <a:latin typeface="Calibri"/>
              <a:ea typeface="Calibri"/>
              <a:cs typeface="Calibri"/>
              <a:sym typeface="Calibri"/>
            </a:endParaRPr>
          </a:p>
        </p:txBody>
      </p:sp>
      <p:sp>
        <p:nvSpPr>
          <p:cNvPr id="191" name="Google Shape;191;p11"/>
          <p:cNvSpPr txBox="1"/>
          <p:nvPr/>
        </p:nvSpPr>
        <p:spPr>
          <a:xfrm>
            <a:off x="5736251" y="2909160"/>
            <a:ext cx="313957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50 Female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50 Male</a:t>
            </a:r>
            <a:endParaRPr b="0" i="0" sz="1400" u="none" cap="none" strike="noStrike">
              <a:solidFill>
                <a:srgbClr val="000000"/>
              </a:solidFill>
              <a:latin typeface="Arial"/>
              <a:ea typeface="Arial"/>
              <a:cs typeface="Arial"/>
              <a:sym typeface="Arial"/>
            </a:endParaRPr>
          </a:p>
        </p:txBody>
      </p:sp>
      <p:sp>
        <p:nvSpPr>
          <p:cNvPr id="192" name="Google Shape;192;p11"/>
          <p:cNvSpPr/>
          <p:nvPr/>
        </p:nvSpPr>
        <p:spPr>
          <a:xfrm>
            <a:off x="846138" y="4111148"/>
            <a:ext cx="5623288" cy="244538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6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31 Christians</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23 Muslims</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15 Hindus</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7 Buddhists</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8 who practice other religions</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16 who would not be aligned with a religion</a:t>
            </a:r>
            <a:endParaRPr b="0" i="0" sz="1400" u="none" cap="none" strike="noStrike">
              <a:solidFill>
                <a:srgbClr val="000000"/>
              </a:solidFill>
              <a:latin typeface="Arial"/>
              <a:ea typeface="Arial"/>
              <a:cs typeface="Arial"/>
              <a:sym typeface="Arial"/>
            </a:endParaRPr>
          </a:p>
        </p:txBody>
      </p:sp>
      <p:sp>
        <p:nvSpPr>
          <p:cNvPr id="193" name="Google Shape;193;p11"/>
          <p:cNvSpPr txBox="1"/>
          <p:nvPr/>
        </p:nvSpPr>
        <p:spPr>
          <a:xfrm>
            <a:off x="5888651" y="4445645"/>
            <a:ext cx="313957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70 Non-white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30 White</a:t>
            </a:r>
            <a:endParaRPr b="0" i="0" sz="1400" u="none" cap="none" strike="noStrike">
              <a:solidFill>
                <a:srgbClr val="000000"/>
              </a:solidFill>
              <a:latin typeface="Arial"/>
              <a:ea typeface="Arial"/>
              <a:cs typeface="Arial"/>
              <a:sym typeface="Arial"/>
            </a:endParaRPr>
          </a:p>
        </p:txBody>
      </p:sp>
      <p:sp>
        <p:nvSpPr>
          <p:cNvPr id="194" name="Google Shape;194;p11"/>
          <p:cNvSpPr/>
          <p:nvPr/>
        </p:nvSpPr>
        <p:spPr>
          <a:xfrm>
            <a:off x="831867" y="703040"/>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100 People: A World Portrait Cont.</a:t>
            </a:r>
            <a:endParaRPr b="1" i="0" sz="3600" u="none" cap="none" strike="noStrike">
              <a:solidFill>
                <a:schemeClr val="lt1"/>
              </a:solidFill>
              <a:latin typeface="Calibri"/>
              <a:ea typeface="Calibri"/>
              <a:cs typeface="Calibri"/>
              <a:sym typeface="Calibri"/>
            </a:endParaRPr>
          </a:p>
        </p:txBody>
      </p:sp>
      <p:sp>
        <p:nvSpPr>
          <p:cNvPr id="195" name="Google Shape;195;p11"/>
          <p:cNvSpPr/>
          <p:nvPr/>
        </p:nvSpPr>
        <p:spPr>
          <a:xfrm>
            <a:off x="846138" y="1403406"/>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blank_map_of_the_world_in_1800_by_robo_diglet-d80wku6.png" id="200" name="Google Shape;200;p12"/>
          <p:cNvPicPr preferRelativeResize="0"/>
          <p:nvPr/>
        </p:nvPicPr>
        <p:blipFill rotWithShape="1">
          <a:blip r:embed="rId3">
            <a:alphaModFix/>
          </a:blip>
          <a:srcRect b="0" l="-5093" r="4079" t="0"/>
          <a:stretch/>
        </p:blipFill>
        <p:spPr>
          <a:xfrm>
            <a:off x="-485526" y="1655735"/>
            <a:ext cx="9629526" cy="4529807"/>
          </a:xfrm>
          <a:prstGeom prst="rect">
            <a:avLst/>
          </a:prstGeom>
          <a:noFill/>
          <a:ln>
            <a:noFill/>
          </a:ln>
        </p:spPr>
      </p:pic>
      <p:sp>
        <p:nvSpPr>
          <p:cNvPr id="201" name="Google Shape;201;p12"/>
          <p:cNvSpPr/>
          <p:nvPr/>
        </p:nvSpPr>
        <p:spPr>
          <a:xfrm>
            <a:off x="0" y="0"/>
            <a:ext cx="9144000" cy="6858000"/>
          </a:xfrm>
          <a:prstGeom prst="rect">
            <a:avLst/>
          </a:prstGeom>
          <a:solidFill>
            <a:schemeClr val="accent4">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2" name="Google Shape;202;p12"/>
          <p:cNvSpPr/>
          <p:nvPr/>
        </p:nvSpPr>
        <p:spPr>
          <a:xfrm>
            <a:off x="831867" y="703040"/>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100 People: A World Portrait Cont.</a:t>
            </a:r>
            <a:endParaRPr b="1" i="0" sz="3600" u="none" cap="none" strike="noStrike">
              <a:solidFill>
                <a:schemeClr val="lt1"/>
              </a:solidFill>
              <a:latin typeface="Calibri"/>
              <a:ea typeface="Calibri"/>
              <a:cs typeface="Calibri"/>
              <a:sym typeface="Calibri"/>
            </a:endParaRPr>
          </a:p>
        </p:txBody>
      </p:sp>
      <p:sp>
        <p:nvSpPr>
          <p:cNvPr id="203" name="Google Shape;203;p12"/>
          <p:cNvSpPr/>
          <p:nvPr/>
        </p:nvSpPr>
        <p:spPr>
          <a:xfrm>
            <a:off x="841375" y="1778000"/>
            <a:ext cx="4767040" cy="747599"/>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86 would be able to read and write; 14 would not</a:t>
            </a:r>
            <a:endParaRPr b="0" i="0" sz="1400" u="none" cap="none" strike="noStrike">
              <a:solidFill>
                <a:srgbClr val="000000"/>
              </a:solidFill>
              <a:latin typeface="Arial"/>
              <a:ea typeface="Arial"/>
              <a:cs typeface="Arial"/>
              <a:sym typeface="Arial"/>
            </a:endParaRPr>
          </a:p>
        </p:txBody>
      </p:sp>
      <p:sp>
        <p:nvSpPr>
          <p:cNvPr id="204" name="Google Shape;204;p12"/>
          <p:cNvSpPr/>
          <p:nvPr/>
        </p:nvSpPr>
        <p:spPr>
          <a:xfrm>
            <a:off x="846138" y="1403406"/>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05" name="Google Shape;205;p12"/>
          <p:cNvSpPr txBox="1"/>
          <p:nvPr/>
        </p:nvSpPr>
        <p:spPr>
          <a:xfrm>
            <a:off x="741479" y="3856309"/>
            <a:ext cx="607044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78 would have a place to shelter them from the wind and the rain, but 22 would not</a:t>
            </a:r>
            <a:endParaRPr b="1" i="0" sz="2400" u="none" cap="none" strike="noStrike">
              <a:solidFill>
                <a:srgbClr val="FFFFFF"/>
              </a:solidFill>
              <a:latin typeface="Calibri"/>
              <a:ea typeface="Calibri"/>
              <a:cs typeface="Calibri"/>
              <a:sym typeface="Calibri"/>
            </a:endParaRPr>
          </a:p>
        </p:txBody>
      </p:sp>
      <p:sp>
        <p:nvSpPr>
          <p:cNvPr id="206" name="Google Shape;206;p12"/>
          <p:cNvSpPr txBox="1"/>
          <p:nvPr/>
        </p:nvSpPr>
        <p:spPr>
          <a:xfrm>
            <a:off x="741479" y="4985214"/>
            <a:ext cx="6498568"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1 would be dying of starvation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11 would be undernourished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22 would be overweight</a:t>
            </a:r>
            <a:endParaRPr b="0" i="0" sz="1400" u="none" cap="none" strike="noStrike">
              <a:solidFill>
                <a:srgbClr val="000000"/>
              </a:solidFill>
              <a:latin typeface="Arial"/>
              <a:ea typeface="Arial"/>
              <a:cs typeface="Arial"/>
              <a:sym typeface="Arial"/>
            </a:endParaRPr>
          </a:p>
        </p:txBody>
      </p:sp>
      <p:sp>
        <p:nvSpPr>
          <p:cNvPr id="207" name="Google Shape;207;p12"/>
          <p:cNvSpPr/>
          <p:nvPr/>
        </p:nvSpPr>
        <p:spPr>
          <a:xfrm>
            <a:off x="841375" y="2728763"/>
            <a:ext cx="5623288" cy="42467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6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7 would have a college degree</a:t>
            </a:r>
            <a:endParaRPr b="0" i="0" sz="1400" u="none" cap="none" strike="noStrike">
              <a:solidFill>
                <a:srgbClr val="000000"/>
              </a:solidFill>
              <a:latin typeface="Arial"/>
              <a:ea typeface="Arial"/>
              <a:cs typeface="Arial"/>
              <a:sym typeface="Arial"/>
            </a:endParaRPr>
          </a:p>
        </p:txBody>
      </p:sp>
      <p:sp>
        <p:nvSpPr>
          <p:cNvPr id="208" name="Google Shape;208;p12"/>
          <p:cNvSpPr txBox="1"/>
          <p:nvPr/>
        </p:nvSpPr>
        <p:spPr>
          <a:xfrm>
            <a:off x="741479" y="3209310"/>
            <a:ext cx="593231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40 would have an internet connection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3"/>
          <p:cNvPicPr preferRelativeResize="0"/>
          <p:nvPr/>
        </p:nvPicPr>
        <p:blipFill rotWithShape="1">
          <a:blip r:embed="rId3">
            <a:alphaModFix/>
          </a:blip>
          <a:srcRect b="0" l="0" r="0" t="0"/>
          <a:stretch/>
        </p:blipFill>
        <p:spPr>
          <a:xfrm>
            <a:off x="0" y="0"/>
            <a:ext cx="9144000" cy="6865938"/>
          </a:xfrm>
          <a:prstGeom prst="rect">
            <a:avLst/>
          </a:prstGeom>
          <a:noFill/>
          <a:ln>
            <a:noFill/>
          </a:ln>
        </p:spPr>
      </p:pic>
      <p:sp>
        <p:nvSpPr>
          <p:cNvPr id="215" name="Google Shape;215;p13"/>
          <p:cNvSpPr/>
          <p:nvPr/>
        </p:nvSpPr>
        <p:spPr>
          <a:xfrm>
            <a:off x="0" y="0"/>
            <a:ext cx="9161463" cy="6865938"/>
          </a:xfrm>
          <a:prstGeom prst="rect">
            <a:avLst/>
          </a:prstGeom>
          <a:solidFill>
            <a:schemeClr val="accent5">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6" name="Google Shape;216;p13"/>
          <p:cNvSpPr txBox="1"/>
          <p:nvPr/>
        </p:nvSpPr>
        <p:spPr>
          <a:xfrm>
            <a:off x="463727" y="186684"/>
            <a:ext cx="8229600" cy="64611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We Only See the Tip of the Iceberg</a:t>
            </a:r>
            <a:endParaRPr b="0" i="0" sz="1400" u="none" cap="none" strike="noStrike">
              <a:solidFill>
                <a:srgbClr val="000000"/>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b="0" l="0" r="0" t="0"/>
          <a:stretch/>
        </p:blipFill>
        <p:spPr>
          <a:xfrm>
            <a:off x="870517" y="1426891"/>
            <a:ext cx="8091531" cy="5376753"/>
          </a:xfrm>
          <a:prstGeom prst="rect">
            <a:avLst/>
          </a:prstGeom>
          <a:noFill/>
          <a:ln>
            <a:noFill/>
          </a:ln>
        </p:spPr>
      </p:pic>
      <p:sp>
        <p:nvSpPr>
          <p:cNvPr id="218" name="Google Shape;218;p13"/>
          <p:cNvSpPr/>
          <p:nvPr/>
        </p:nvSpPr>
        <p:spPr>
          <a:xfrm>
            <a:off x="-27142" y="2985442"/>
            <a:ext cx="9280291" cy="342900"/>
          </a:xfrm>
          <a:custGeom>
            <a:rect b="b" l="l" r="r" t="t"/>
            <a:pathLst>
              <a:path extrusionOk="0" h="434" w="15196">
                <a:moveTo>
                  <a:pt x="0" y="174"/>
                </a:moveTo>
                <a:cubicBezTo>
                  <a:pt x="142" y="158"/>
                  <a:pt x="261" y="153"/>
                  <a:pt x="380" y="74"/>
                </a:cubicBezTo>
                <a:cubicBezTo>
                  <a:pt x="398" y="88"/>
                  <a:pt x="491" y="159"/>
                  <a:pt x="520" y="174"/>
                </a:cubicBezTo>
                <a:cubicBezTo>
                  <a:pt x="686" y="257"/>
                  <a:pt x="468" y="119"/>
                  <a:pt x="640" y="234"/>
                </a:cubicBezTo>
                <a:cubicBezTo>
                  <a:pt x="933" y="185"/>
                  <a:pt x="800" y="204"/>
                  <a:pt x="1040" y="174"/>
                </a:cubicBezTo>
                <a:cubicBezTo>
                  <a:pt x="1157" y="213"/>
                  <a:pt x="1050" y="164"/>
                  <a:pt x="1140" y="254"/>
                </a:cubicBezTo>
                <a:cubicBezTo>
                  <a:pt x="1157" y="271"/>
                  <a:pt x="1180" y="281"/>
                  <a:pt x="1200" y="294"/>
                </a:cubicBezTo>
                <a:cubicBezTo>
                  <a:pt x="1300" y="287"/>
                  <a:pt x="1403" y="299"/>
                  <a:pt x="1500" y="274"/>
                </a:cubicBezTo>
                <a:cubicBezTo>
                  <a:pt x="1561" y="258"/>
                  <a:pt x="1600" y="194"/>
                  <a:pt x="1660" y="174"/>
                </a:cubicBezTo>
                <a:cubicBezTo>
                  <a:pt x="1700" y="161"/>
                  <a:pt x="1740" y="147"/>
                  <a:pt x="1780" y="134"/>
                </a:cubicBezTo>
                <a:cubicBezTo>
                  <a:pt x="1800" y="127"/>
                  <a:pt x="1840" y="114"/>
                  <a:pt x="1840" y="114"/>
                </a:cubicBezTo>
                <a:cubicBezTo>
                  <a:pt x="1960" y="121"/>
                  <a:pt x="2082" y="110"/>
                  <a:pt x="2200" y="134"/>
                </a:cubicBezTo>
                <a:cubicBezTo>
                  <a:pt x="2224" y="139"/>
                  <a:pt x="2225" y="176"/>
                  <a:pt x="2240" y="194"/>
                </a:cubicBezTo>
                <a:cubicBezTo>
                  <a:pt x="2258" y="216"/>
                  <a:pt x="2276" y="239"/>
                  <a:pt x="2300" y="254"/>
                </a:cubicBezTo>
                <a:cubicBezTo>
                  <a:pt x="2327" y="271"/>
                  <a:pt x="2420" y="301"/>
                  <a:pt x="2460" y="314"/>
                </a:cubicBezTo>
                <a:cubicBezTo>
                  <a:pt x="2607" y="306"/>
                  <a:pt x="2765" y="334"/>
                  <a:pt x="2900" y="274"/>
                </a:cubicBezTo>
                <a:cubicBezTo>
                  <a:pt x="3040" y="212"/>
                  <a:pt x="3151" y="131"/>
                  <a:pt x="3300" y="94"/>
                </a:cubicBezTo>
                <a:cubicBezTo>
                  <a:pt x="3347" y="107"/>
                  <a:pt x="3398" y="109"/>
                  <a:pt x="3440" y="134"/>
                </a:cubicBezTo>
                <a:cubicBezTo>
                  <a:pt x="3477" y="156"/>
                  <a:pt x="3511" y="259"/>
                  <a:pt x="3560" y="274"/>
                </a:cubicBezTo>
                <a:cubicBezTo>
                  <a:pt x="3624" y="294"/>
                  <a:pt x="3693" y="287"/>
                  <a:pt x="3760" y="294"/>
                </a:cubicBezTo>
                <a:cubicBezTo>
                  <a:pt x="3927" y="287"/>
                  <a:pt x="4094" y="285"/>
                  <a:pt x="4260" y="274"/>
                </a:cubicBezTo>
                <a:cubicBezTo>
                  <a:pt x="4429" y="263"/>
                  <a:pt x="4633" y="207"/>
                  <a:pt x="4800" y="174"/>
                </a:cubicBezTo>
                <a:cubicBezTo>
                  <a:pt x="4933" y="187"/>
                  <a:pt x="5073" y="172"/>
                  <a:pt x="5200" y="214"/>
                </a:cubicBezTo>
                <a:cubicBezTo>
                  <a:pt x="5246" y="229"/>
                  <a:pt x="5253" y="294"/>
                  <a:pt x="5280" y="334"/>
                </a:cubicBezTo>
                <a:cubicBezTo>
                  <a:pt x="5315" y="386"/>
                  <a:pt x="5388" y="399"/>
                  <a:pt x="5440" y="434"/>
                </a:cubicBezTo>
                <a:cubicBezTo>
                  <a:pt x="5609" y="422"/>
                  <a:pt x="5727" y="430"/>
                  <a:pt x="5880" y="374"/>
                </a:cubicBezTo>
                <a:cubicBezTo>
                  <a:pt x="6024" y="322"/>
                  <a:pt x="5859" y="342"/>
                  <a:pt x="6000" y="314"/>
                </a:cubicBezTo>
                <a:cubicBezTo>
                  <a:pt x="6107" y="293"/>
                  <a:pt x="6142" y="301"/>
                  <a:pt x="6240" y="274"/>
                </a:cubicBezTo>
                <a:cubicBezTo>
                  <a:pt x="6281" y="263"/>
                  <a:pt x="6319" y="242"/>
                  <a:pt x="6360" y="234"/>
                </a:cubicBezTo>
                <a:cubicBezTo>
                  <a:pt x="6422" y="222"/>
                  <a:pt x="6743" y="197"/>
                  <a:pt x="6780" y="194"/>
                </a:cubicBezTo>
                <a:cubicBezTo>
                  <a:pt x="6817" y="197"/>
                  <a:pt x="7021" y="201"/>
                  <a:pt x="7100" y="234"/>
                </a:cubicBezTo>
                <a:cubicBezTo>
                  <a:pt x="7364" y="344"/>
                  <a:pt x="7160" y="294"/>
                  <a:pt x="7360" y="334"/>
                </a:cubicBezTo>
                <a:cubicBezTo>
                  <a:pt x="7473" y="321"/>
                  <a:pt x="7589" y="322"/>
                  <a:pt x="7700" y="294"/>
                </a:cubicBezTo>
                <a:cubicBezTo>
                  <a:pt x="7752" y="281"/>
                  <a:pt x="7793" y="239"/>
                  <a:pt x="7840" y="214"/>
                </a:cubicBezTo>
                <a:cubicBezTo>
                  <a:pt x="7979" y="139"/>
                  <a:pt x="8107" y="72"/>
                  <a:pt x="8260" y="34"/>
                </a:cubicBezTo>
                <a:cubicBezTo>
                  <a:pt x="8347" y="41"/>
                  <a:pt x="8435" y="36"/>
                  <a:pt x="8520" y="54"/>
                </a:cubicBezTo>
                <a:cubicBezTo>
                  <a:pt x="8533" y="57"/>
                  <a:pt x="8672" y="126"/>
                  <a:pt x="8700" y="154"/>
                </a:cubicBezTo>
                <a:cubicBezTo>
                  <a:pt x="8724" y="178"/>
                  <a:pt x="8734" y="213"/>
                  <a:pt x="8760" y="234"/>
                </a:cubicBezTo>
                <a:cubicBezTo>
                  <a:pt x="8772" y="244"/>
                  <a:pt x="8896" y="273"/>
                  <a:pt x="8900" y="274"/>
                </a:cubicBezTo>
                <a:cubicBezTo>
                  <a:pt x="9217" y="262"/>
                  <a:pt x="9512" y="262"/>
                  <a:pt x="9820" y="194"/>
                </a:cubicBezTo>
                <a:cubicBezTo>
                  <a:pt x="9931" y="169"/>
                  <a:pt x="10031" y="121"/>
                  <a:pt x="10140" y="94"/>
                </a:cubicBezTo>
                <a:cubicBezTo>
                  <a:pt x="10327" y="101"/>
                  <a:pt x="10514" y="98"/>
                  <a:pt x="10700" y="114"/>
                </a:cubicBezTo>
                <a:cubicBezTo>
                  <a:pt x="10876" y="130"/>
                  <a:pt x="10954" y="301"/>
                  <a:pt x="11100" y="374"/>
                </a:cubicBezTo>
                <a:cubicBezTo>
                  <a:pt x="11361" y="363"/>
                  <a:pt x="11669" y="388"/>
                  <a:pt x="11900" y="234"/>
                </a:cubicBezTo>
                <a:cubicBezTo>
                  <a:pt x="11976" y="120"/>
                  <a:pt x="12050" y="133"/>
                  <a:pt x="12180" y="114"/>
                </a:cubicBezTo>
                <a:cubicBezTo>
                  <a:pt x="12387" y="127"/>
                  <a:pt x="12595" y="124"/>
                  <a:pt x="12800" y="154"/>
                </a:cubicBezTo>
                <a:cubicBezTo>
                  <a:pt x="12847" y="161"/>
                  <a:pt x="12870" y="250"/>
                  <a:pt x="12900" y="274"/>
                </a:cubicBezTo>
                <a:cubicBezTo>
                  <a:pt x="12913" y="284"/>
                  <a:pt x="13035" y="313"/>
                  <a:pt x="13040" y="314"/>
                </a:cubicBezTo>
                <a:cubicBezTo>
                  <a:pt x="13200" y="307"/>
                  <a:pt x="13361" y="310"/>
                  <a:pt x="13520" y="294"/>
                </a:cubicBezTo>
                <a:cubicBezTo>
                  <a:pt x="13596" y="286"/>
                  <a:pt x="13689" y="220"/>
                  <a:pt x="13760" y="194"/>
                </a:cubicBezTo>
                <a:cubicBezTo>
                  <a:pt x="13808" y="176"/>
                  <a:pt x="13919" y="161"/>
                  <a:pt x="13960" y="154"/>
                </a:cubicBezTo>
                <a:cubicBezTo>
                  <a:pt x="14047" y="161"/>
                  <a:pt x="14135" y="154"/>
                  <a:pt x="14220" y="174"/>
                </a:cubicBezTo>
                <a:cubicBezTo>
                  <a:pt x="14252" y="182"/>
                  <a:pt x="14267" y="231"/>
                  <a:pt x="14300" y="234"/>
                </a:cubicBezTo>
                <a:cubicBezTo>
                  <a:pt x="14446" y="245"/>
                  <a:pt x="14593" y="221"/>
                  <a:pt x="14740" y="214"/>
                </a:cubicBezTo>
                <a:cubicBezTo>
                  <a:pt x="14811" y="171"/>
                  <a:pt x="14883" y="125"/>
                  <a:pt x="14960" y="94"/>
                </a:cubicBezTo>
                <a:cubicBezTo>
                  <a:pt x="15196" y="0"/>
                  <a:pt x="14939" y="125"/>
                  <a:pt x="15080" y="54"/>
                </a:cubicBezTo>
              </a:path>
            </a:pathLst>
          </a:cu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9" name="Google Shape;219;p13"/>
          <p:cNvSpPr txBox="1"/>
          <p:nvPr/>
        </p:nvSpPr>
        <p:spPr>
          <a:xfrm>
            <a:off x="2623112" y="2323434"/>
            <a:ext cx="7688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Food</a:t>
            </a:r>
            <a:endParaRPr b="1" i="0" sz="2200" u="none" cap="none" strike="noStrike">
              <a:solidFill>
                <a:schemeClr val="lt1"/>
              </a:solidFill>
              <a:latin typeface="Calibri"/>
              <a:ea typeface="Calibri"/>
              <a:cs typeface="Calibri"/>
              <a:sym typeface="Calibri"/>
            </a:endParaRPr>
          </a:p>
        </p:txBody>
      </p:sp>
      <p:sp>
        <p:nvSpPr>
          <p:cNvPr id="220" name="Google Shape;220;p13"/>
          <p:cNvSpPr txBox="1"/>
          <p:nvPr/>
        </p:nvSpPr>
        <p:spPr>
          <a:xfrm>
            <a:off x="4020693" y="1703652"/>
            <a:ext cx="66626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Arts</a:t>
            </a:r>
            <a:endParaRPr b="1" i="0" sz="2200" u="none" cap="none" strike="noStrike">
              <a:solidFill>
                <a:schemeClr val="lt1"/>
              </a:solidFill>
              <a:latin typeface="Calibri"/>
              <a:ea typeface="Calibri"/>
              <a:cs typeface="Calibri"/>
              <a:sym typeface="Calibri"/>
            </a:endParaRPr>
          </a:p>
        </p:txBody>
      </p:sp>
      <p:sp>
        <p:nvSpPr>
          <p:cNvPr id="221" name="Google Shape;221;p13"/>
          <p:cNvSpPr txBox="1"/>
          <p:nvPr/>
        </p:nvSpPr>
        <p:spPr>
          <a:xfrm>
            <a:off x="5782557" y="2323434"/>
            <a:ext cx="88254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Music</a:t>
            </a:r>
            <a:endParaRPr b="1" i="0" sz="2200" u="none" cap="none" strike="noStrike">
              <a:solidFill>
                <a:schemeClr val="lt1"/>
              </a:solidFill>
              <a:latin typeface="Calibri"/>
              <a:ea typeface="Calibri"/>
              <a:cs typeface="Calibri"/>
              <a:sym typeface="Calibri"/>
            </a:endParaRPr>
          </a:p>
        </p:txBody>
      </p:sp>
      <p:sp>
        <p:nvSpPr>
          <p:cNvPr id="222" name="Google Shape;222;p13"/>
          <p:cNvSpPr txBox="1"/>
          <p:nvPr/>
        </p:nvSpPr>
        <p:spPr>
          <a:xfrm>
            <a:off x="5886499" y="3305100"/>
            <a:ext cx="2806800" cy="2986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Concept of Beauty</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Ideals for </a:t>
            </a:r>
            <a:r>
              <a:rPr b="1" lang="en-US" sz="2000">
                <a:solidFill>
                  <a:schemeClr val="lt1"/>
                </a:solidFill>
                <a:latin typeface="Calibri"/>
                <a:ea typeface="Calibri"/>
                <a:cs typeface="Calibri"/>
                <a:sym typeface="Calibri"/>
              </a:rPr>
              <a:t>Child Rearing</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Concept of Justice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Concept of Cleanliness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Concept of Time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Concept of “Self”</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Nature of Friendship</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Definition of Family</a:t>
            </a:r>
            <a:endParaRPr b="1" i="0" sz="2000" u="none" cap="none" strike="noStrike">
              <a:solidFill>
                <a:schemeClr val="lt1"/>
              </a:solidFill>
              <a:latin typeface="Calibri"/>
              <a:ea typeface="Calibri"/>
              <a:cs typeface="Calibri"/>
              <a:sym typeface="Calibri"/>
            </a:endParaRPr>
          </a:p>
        </p:txBody>
      </p:sp>
      <p:sp>
        <p:nvSpPr>
          <p:cNvPr id="223" name="Google Shape;223;p13"/>
          <p:cNvSpPr txBox="1"/>
          <p:nvPr/>
        </p:nvSpPr>
        <p:spPr>
          <a:xfrm>
            <a:off x="234835" y="1426891"/>
            <a:ext cx="96788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alibri"/>
                <a:ea typeface="Calibri"/>
                <a:cs typeface="Calibri"/>
                <a:sym typeface="Calibri"/>
              </a:rPr>
              <a:t>Explicit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alibri"/>
                <a:ea typeface="Calibri"/>
                <a:cs typeface="Calibri"/>
                <a:sym typeface="Calibri"/>
              </a:rPr>
              <a:t>Culture</a:t>
            </a:r>
            <a:endParaRPr b="1" i="0" sz="2000" u="none" cap="none" strike="noStrike">
              <a:solidFill>
                <a:srgbClr val="FFFFFF"/>
              </a:solidFill>
              <a:latin typeface="Calibri"/>
              <a:ea typeface="Calibri"/>
              <a:cs typeface="Calibri"/>
              <a:sym typeface="Calibri"/>
            </a:endParaRPr>
          </a:p>
        </p:txBody>
      </p:sp>
      <p:sp>
        <p:nvSpPr>
          <p:cNvPr id="224" name="Google Shape;224;p13"/>
          <p:cNvSpPr txBox="1"/>
          <p:nvPr/>
        </p:nvSpPr>
        <p:spPr>
          <a:xfrm>
            <a:off x="234835" y="3411559"/>
            <a:ext cx="98453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alibri"/>
                <a:ea typeface="Calibri"/>
                <a:cs typeface="Calibri"/>
                <a:sym typeface="Calibri"/>
              </a:rPr>
              <a:t>Implicit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Calibri"/>
                <a:ea typeface="Calibri"/>
                <a:cs typeface="Calibri"/>
                <a:sym typeface="Calibri"/>
              </a:rPr>
              <a:t>Culture</a:t>
            </a:r>
            <a:endParaRPr b="1" i="0" sz="2000" u="none" cap="none" strike="noStrike">
              <a:solidFill>
                <a:srgbClr val="FFFFFF"/>
              </a:solidFill>
              <a:latin typeface="Calibri"/>
              <a:ea typeface="Calibri"/>
              <a:cs typeface="Calibri"/>
              <a:sym typeface="Calibri"/>
            </a:endParaRPr>
          </a:p>
        </p:txBody>
      </p:sp>
      <p:sp>
        <p:nvSpPr>
          <p:cNvPr id="225" name="Google Shape;225;p13"/>
          <p:cNvSpPr txBox="1"/>
          <p:nvPr/>
        </p:nvSpPr>
        <p:spPr>
          <a:xfrm>
            <a:off x="4271998" y="2366980"/>
            <a:ext cx="829925"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Dress</a:t>
            </a:r>
            <a:endParaRPr b="1" i="0" sz="2200" u="none" cap="none" strike="noStrike">
              <a:solidFill>
                <a:schemeClr val="lt1"/>
              </a:solidFill>
              <a:latin typeface="Calibri"/>
              <a:ea typeface="Calibri"/>
              <a:cs typeface="Calibri"/>
              <a:sym typeface="Calibri"/>
            </a:endParaRPr>
          </a:p>
        </p:txBody>
      </p:sp>
      <p:sp>
        <p:nvSpPr>
          <p:cNvPr id="226" name="Google Shape;226;p13"/>
          <p:cNvSpPr txBox="1"/>
          <p:nvPr/>
        </p:nvSpPr>
        <p:spPr>
          <a:xfrm>
            <a:off x="1909268" y="3244346"/>
            <a:ext cx="3800489" cy="327782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Notions of Modesty</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Rules of Descent</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Relationship to Animals</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Notions of Leadership</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Approach to Conflict Resolution</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Nonverbal Language</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Patterns of Expression of Emotion</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Incentives to Work</a:t>
            </a:r>
            <a:endParaRPr b="1" i="0" sz="20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4"/>
          <p:cNvPicPr preferRelativeResize="0"/>
          <p:nvPr/>
        </p:nvPicPr>
        <p:blipFill rotWithShape="1">
          <a:blip r:embed="rId3">
            <a:alphaModFix/>
          </a:blip>
          <a:srcRect b="0" l="0" r="0" t="0"/>
          <a:stretch/>
        </p:blipFill>
        <p:spPr>
          <a:xfrm>
            <a:off x="0" y="0"/>
            <a:ext cx="9144000" cy="6865938"/>
          </a:xfrm>
          <a:prstGeom prst="rect">
            <a:avLst/>
          </a:prstGeom>
          <a:noFill/>
          <a:ln>
            <a:noFill/>
          </a:ln>
        </p:spPr>
      </p:pic>
      <p:sp>
        <p:nvSpPr>
          <p:cNvPr id="233" name="Google Shape;233;p14"/>
          <p:cNvSpPr/>
          <p:nvPr/>
        </p:nvSpPr>
        <p:spPr>
          <a:xfrm>
            <a:off x="0" y="0"/>
            <a:ext cx="9161463" cy="6865938"/>
          </a:xfrm>
          <a:prstGeom prst="rect">
            <a:avLst/>
          </a:prstGeom>
          <a:solidFill>
            <a:schemeClr val="accent5">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4" name="Google Shape;234;p14"/>
          <p:cNvSpPr txBox="1"/>
          <p:nvPr/>
        </p:nvSpPr>
        <p:spPr>
          <a:xfrm>
            <a:off x="463727" y="186684"/>
            <a:ext cx="8229600" cy="64611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When Two Icebergs Meet: Cultural Clash</a:t>
            </a:r>
            <a:endParaRPr b="1" i="0" sz="3600" u="none" cap="none" strike="noStrike">
              <a:solidFill>
                <a:srgbClr val="FFFFFF"/>
              </a:solidFill>
              <a:latin typeface="Calibri"/>
              <a:ea typeface="Calibri"/>
              <a:cs typeface="Calibri"/>
              <a:sym typeface="Calibri"/>
            </a:endParaRPr>
          </a:p>
        </p:txBody>
      </p:sp>
      <p:pic>
        <p:nvPicPr>
          <p:cNvPr id="235" name="Google Shape;235;p14"/>
          <p:cNvPicPr preferRelativeResize="0"/>
          <p:nvPr/>
        </p:nvPicPr>
        <p:blipFill rotWithShape="1">
          <a:blip r:embed="rId4">
            <a:alphaModFix/>
          </a:blip>
          <a:srcRect b="0" l="0" r="0" t="0"/>
          <a:stretch/>
        </p:blipFill>
        <p:spPr>
          <a:xfrm>
            <a:off x="649574" y="1469698"/>
            <a:ext cx="3892075" cy="5350201"/>
          </a:xfrm>
          <a:prstGeom prst="rect">
            <a:avLst/>
          </a:prstGeom>
          <a:noFill/>
          <a:ln>
            <a:noFill/>
          </a:ln>
        </p:spPr>
      </p:pic>
      <p:pic>
        <p:nvPicPr>
          <p:cNvPr id="236" name="Google Shape;236;p14"/>
          <p:cNvPicPr preferRelativeResize="0"/>
          <p:nvPr/>
        </p:nvPicPr>
        <p:blipFill rotWithShape="1">
          <a:blip r:embed="rId4">
            <a:alphaModFix/>
          </a:blip>
          <a:srcRect b="0" l="0" r="0" t="0"/>
          <a:stretch/>
        </p:blipFill>
        <p:spPr>
          <a:xfrm>
            <a:off x="4327587" y="1469698"/>
            <a:ext cx="3892075" cy="5350201"/>
          </a:xfrm>
          <a:prstGeom prst="rect">
            <a:avLst/>
          </a:prstGeom>
          <a:noFill/>
          <a:ln>
            <a:noFill/>
          </a:ln>
        </p:spPr>
      </p:pic>
      <p:sp>
        <p:nvSpPr>
          <p:cNvPr id="237" name="Google Shape;237;p14"/>
          <p:cNvSpPr/>
          <p:nvPr/>
        </p:nvSpPr>
        <p:spPr>
          <a:xfrm>
            <a:off x="-27142" y="3185208"/>
            <a:ext cx="9280291" cy="342900"/>
          </a:xfrm>
          <a:custGeom>
            <a:rect b="b" l="l" r="r" t="t"/>
            <a:pathLst>
              <a:path extrusionOk="0" h="434" w="15196">
                <a:moveTo>
                  <a:pt x="0" y="174"/>
                </a:moveTo>
                <a:cubicBezTo>
                  <a:pt x="142" y="158"/>
                  <a:pt x="261" y="153"/>
                  <a:pt x="380" y="74"/>
                </a:cubicBezTo>
                <a:cubicBezTo>
                  <a:pt x="398" y="88"/>
                  <a:pt x="491" y="159"/>
                  <a:pt x="520" y="174"/>
                </a:cubicBezTo>
                <a:cubicBezTo>
                  <a:pt x="686" y="257"/>
                  <a:pt x="468" y="119"/>
                  <a:pt x="640" y="234"/>
                </a:cubicBezTo>
                <a:cubicBezTo>
                  <a:pt x="933" y="185"/>
                  <a:pt x="800" y="204"/>
                  <a:pt x="1040" y="174"/>
                </a:cubicBezTo>
                <a:cubicBezTo>
                  <a:pt x="1157" y="213"/>
                  <a:pt x="1050" y="164"/>
                  <a:pt x="1140" y="254"/>
                </a:cubicBezTo>
                <a:cubicBezTo>
                  <a:pt x="1157" y="271"/>
                  <a:pt x="1180" y="281"/>
                  <a:pt x="1200" y="294"/>
                </a:cubicBezTo>
                <a:cubicBezTo>
                  <a:pt x="1300" y="287"/>
                  <a:pt x="1403" y="299"/>
                  <a:pt x="1500" y="274"/>
                </a:cubicBezTo>
                <a:cubicBezTo>
                  <a:pt x="1561" y="258"/>
                  <a:pt x="1600" y="194"/>
                  <a:pt x="1660" y="174"/>
                </a:cubicBezTo>
                <a:cubicBezTo>
                  <a:pt x="1700" y="161"/>
                  <a:pt x="1740" y="147"/>
                  <a:pt x="1780" y="134"/>
                </a:cubicBezTo>
                <a:cubicBezTo>
                  <a:pt x="1800" y="127"/>
                  <a:pt x="1840" y="114"/>
                  <a:pt x="1840" y="114"/>
                </a:cubicBezTo>
                <a:cubicBezTo>
                  <a:pt x="1960" y="121"/>
                  <a:pt x="2082" y="110"/>
                  <a:pt x="2200" y="134"/>
                </a:cubicBezTo>
                <a:cubicBezTo>
                  <a:pt x="2224" y="139"/>
                  <a:pt x="2225" y="176"/>
                  <a:pt x="2240" y="194"/>
                </a:cubicBezTo>
                <a:cubicBezTo>
                  <a:pt x="2258" y="216"/>
                  <a:pt x="2276" y="239"/>
                  <a:pt x="2300" y="254"/>
                </a:cubicBezTo>
                <a:cubicBezTo>
                  <a:pt x="2327" y="271"/>
                  <a:pt x="2420" y="301"/>
                  <a:pt x="2460" y="314"/>
                </a:cubicBezTo>
                <a:cubicBezTo>
                  <a:pt x="2607" y="306"/>
                  <a:pt x="2765" y="334"/>
                  <a:pt x="2900" y="274"/>
                </a:cubicBezTo>
                <a:cubicBezTo>
                  <a:pt x="3040" y="212"/>
                  <a:pt x="3151" y="131"/>
                  <a:pt x="3300" y="94"/>
                </a:cubicBezTo>
                <a:cubicBezTo>
                  <a:pt x="3347" y="107"/>
                  <a:pt x="3398" y="109"/>
                  <a:pt x="3440" y="134"/>
                </a:cubicBezTo>
                <a:cubicBezTo>
                  <a:pt x="3477" y="156"/>
                  <a:pt x="3511" y="259"/>
                  <a:pt x="3560" y="274"/>
                </a:cubicBezTo>
                <a:cubicBezTo>
                  <a:pt x="3624" y="294"/>
                  <a:pt x="3693" y="287"/>
                  <a:pt x="3760" y="294"/>
                </a:cubicBezTo>
                <a:cubicBezTo>
                  <a:pt x="3927" y="287"/>
                  <a:pt x="4094" y="285"/>
                  <a:pt x="4260" y="274"/>
                </a:cubicBezTo>
                <a:cubicBezTo>
                  <a:pt x="4429" y="263"/>
                  <a:pt x="4633" y="207"/>
                  <a:pt x="4800" y="174"/>
                </a:cubicBezTo>
                <a:cubicBezTo>
                  <a:pt x="4933" y="187"/>
                  <a:pt x="5073" y="172"/>
                  <a:pt x="5200" y="214"/>
                </a:cubicBezTo>
                <a:cubicBezTo>
                  <a:pt x="5246" y="229"/>
                  <a:pt x="5253" y="294"/>
                  <a:pt x="5280" y="334"/>
                </a:cubicBezTo>
                <a:cubicBezTo>
                  <a:pt x="5315" y="386"/>
                  <a:pt x="5388" y="399"/>
                  <a:pt x="5440" y="434"/>
                </a:cubicBezTo>
                <a:cubicBezTo>
                  <a:pt x="5609" y="422"/>
                  <a:pt x="5727" y="430"/>
                  <a:pt x="5880" y="374"/>
                </a:cubicBezTo>
                <a:cubicBezTo>
                  <a:pt x="6024" y="322"/>
                  <a:pt x="5859" y="342"/>
                  <a:pt x="6000" y="314"/>
                </a:cubicBezTo>
                <a:cubicBezTo>
                  <a:pt x="6107" y="293"/>
                  <a:pt x="6142" y="301"/>
                  <a:pt x="6240" y="274"/>
                </a:cubicBezTo>
                <a:cubicBezTo>
                  <a:pt x="6281" y="263"/>
                  <a:pt x="6319" y="242"/>
                  <a:pt x="6360" y="234"/>
                </a:cubicBezTo>
                <a:cubicBezTo>
                  <a:pt x="6422" y="222"/>
                  <a:pt x="6743" y="197"/>
                  <a:pt x="6780" y="194"/>
                </a:cubicBezTo>
                <a:cubicBezTo>
                  <a:pt x="6817" y="197"/>
                  <a:pt x="7021" y="201"/>
                  <a:pt x="7100" y="234"/>
                </a:cubicBezTo>
                <a:cubicBezTo>
                  <a:pt x="7364" y="344"/>
                  <a:pt x="7160" y="294"/>
                  <a:pt x="7360" y="334"/>
                </a:cubicBezTo>
                <a:cubicBezTo>
                  <a:pt x="7473" y="321"/>
                  <a:pt x="7589" y="322"/>
                  <a:pt x="7700" y="294"/>
                </a:cubicBezTo>
                <a:cubicBezTo>
                  <a:pt x="7752" y="281"/>
                  <a:pt x="7793" y="239"/>
                  <a:pt x="7840" y="214"/>
                </a:cubicBezTo>
                <a:cubicBezTo>
                  <a:pt x="7979" y="139"/>
                  <a:pt x="8107" y="72"/>
                  <a:pt x="8260" y="34"/>
                </a:cubicBezTo>
                <a:cubicBezTo>
                  <a:pt x="8347" y="41"/>
                  <a:pt x="8435" y="36"/>
                  <a:pt x="8520" y="54"/>
                </a:cubicBezTo>
                <a:cubicBezTo>
                  <a:pt x="8533" y="57"/>
                  <a:pt x="8672" y="126"/>
                  <a:pt x="8700" y="154"/>
                </a:cubicBezTo>
                <a:cubicBezTo>
                  <a:pt x="8724" y="178"/>
                  <a:pt x="8734" y="213"/>
                  <a:pt x="8760" y="234"/>
                </a:cubicBezTo>
                <a:cubicBezTo>
                  <a:pt x="8772" y="244"/>
                  <a:pt x="8896" y="273"/>
                  <a:pt x="8900" y="274"/>
                </a:cubicBezTo>
                <a:cubicBezTo>
                  <a:pt x="9217" y="262"/>
                  <a:pt x="9512" y="262"/>
                  <a:pt x="9820" y="194"/>
                </a:cubicBezTo>
                <a:cubicBezTo>
                  <a:pt x="9931" y="169"/>
                  <a:pt x="10031" y="121"/>
                  <a:pt x="10140" y="94"/>
                </a:cubicBezTo>
                <a:cubicBezTo>
                  <a:pt x="10327" y="101"/>
                  <a:pt x="10514" y="98"/>
                  <a:pt x="10700" y="114"/>
                </a:cubicBezTo>
                <a:cubicBezTo>
                  <a:pt x="10876" y="130"/>
                  <a:pt x="10954" y="301"/>
                  <a:pt x="11100" y="374"/>
                </a:cubicBezTo>
                <a:cubicBezTo>
                  <a:pt x="11361" y="363"/>
                  <a:pt x="11669" y="388"/>
                  <a:pt x="11900" y="234"/>
                </a:cubicBezTo>
                <a:cubicBezTo>
                  <a:pt x="11976" y="120"/>
                  <a:pt x="12050" y="133"/>
                  <a:pt x="12180" y="114"/>
                </a:cubicBezTo>
                <a:cubicBezTo>
                  <a:pt x="12387" y="127"/>
                  <a:pt x="12595" y="124"/>
                  <a:pt x="12800" y="154"/>
                </a:cubicBezTo>
                <a:cubicBezTo>
                  <a:pt x="12847" y="161"/>
                  <a:pt x="12870" y="250"/>
                  <a:pt x="12900" y="274"/>
                </a:cubicBezTo>
                <a:cubicBezTo>
                  <a:pt x="12913" y="284"/>
                  <a:pt x="13035" y="313"/>
                  <a:pt x="13040" y="314"/>
                </a:cubicBezTo>
                <a:cubicBezTo>
                  <a:pt x="13200" y="307"/>
                  <a:pt x="13361" y="310"/>
                  <a:pt x="13520" y="294"/>
                </a:cubicBezTo>
                <a:cubicBezTo>
                  <a:pt x="13596" y="286"/>
                  <a:pt x="13689" y="220"/>
                  <a:pt x="13760" y="194"/>
                </a:cubicBezTo>
                <a:cubicBezTo>
                  <a:pt x="13808" y="176"/>
                  <a:pt x="13919" y="161"/>
                  <a:pt x="13960" y="154"/>
                </a:cubicBezTo>
                <a:cubicBezTo>
                  <a:pt x="14047" y="161"/>
                  <a:pt x="14135" y="154"/>
                  <a:pt x="14220" y="174"/>
                </a:cubicBezTo>
                <a:cubicBezTo>
                  <a:pt x="14252" y="182"/>
                  <a:pt x="14267" y="231"/>
                  <a:pt x="14300" y="234"/>
                </a:cubicBezTo>
                <a:cubicBezTo>
                  <a:pt x="14446" y="245"/>
                  <a:pt x="14593" y="221"/>
                  <a:pt x="14740" y="214"/>
                </a:cubicBezTo>
                <a:cubicBezTo>
                  <a:pt x="14811" y="171"/>
                  <a:pt x="14883" y="125"/>
                  <a:pt x="14960" y="94"/>
                </a:cubicBezTo>
                <a:cubicBezTo>
                  <a:pt x="15196" y="0"/>
                  <a:pt x="14939" y="125"/>
                  <a:pt x="15080" y="54"/>
                </a:cubicBezTo>
              </a:path>
            </a:pathLst>
          </a:cu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8" name="Google Shape;238;p14"/>
          <p:cNvSpPr txBox="1"/>
          <p:nvPr/>
        </p:nvSpPr>
        <p:spPr>
          <a:xfrm>
            <a:off x="1813808" y="1853549"/>
            <a:ext cx="12302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Behavior</a:t>
            </a:r>
            <a:endParaRPr b="1" i="0" sz="2200" u="none" cap="none" strike="noStrike">
              <a:solidFill>
                <a:schemeClr val="lt1"/>
              </a:solidFill>
              <a:latin typeface="Calibri"/>
              <a:ea typeface="Calibri"/>
              <a:cs typeface="Calibri"/>
              <a:sym typeface="Calibri"/>
            </a:endParaRPr>
          </a:p>
        </p:txBody>
      </p:sp>
      <p:sp>
        <p:nvSpPr>
          <p:cNvPr id="239" name="Google Shape;239;p14"/>
          <p:cNvSpPr txBox="1"/>
          <p:nvPr/>
        </p:nvSpPr>
        <p:spPr>
          <a:xfrm>
            <a:off x="5491538" y="1782205"/>
            <a:ext cx="12302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Behavior</a:t>
            </a:r>
            <a:endParaRPr b="1" i="0" sz="2200" u="none" cap="none" strike="noStrike">
              <a:solidFill>
                <a:schemeClr val="lt1"/>
              </a:solidFill>
              <a:latin typeface="Calibri"/>
              <a:ea typeface="Calibri"/>
              <a:cs typeface="Calibri"/>
              <a:sym typeface="Calibri"/>
            </a:endParaRPr>
          </a:p>
        </p:txBody>
      </p:sp>
      <p:sp>
        <p:nvSpPr>
          <p:cNvPr id="240" name="Google Shape;240;p14"/>
          <p:cNvSpPr txBox="1"/>
          <p:nvPr/>
        </p:nvSpPr>
        <p:spPr>
          <a:xfrm>
            <a:off x="1451805" y="2519381"/>
            <a:ext cx="117803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Artifacts</a:t>
            </a:r>
            <a:endParaRPr b="1" i="0" sz="2200" u="none" cap="none" strike="noStrike">
              <a:solidFill>
                <a:schemeClr val="lt1"/>
              </a:solidFill>
              <a:latin typeface="Calibri"/>
              <a:ea typeface="Calibri"/>
              <a:cs typeface="Calibri"/>
              <a:sym typeface="Calibri"/>
            </a:endParaRPr>
          </a:p>
        </p:txBody>
      </p:sp>
      <p:sp>
        <p:nvSpPr>
          <p:cNvPr id="241" name="Google Shape;241;p14"/>
          <p:cNvSpPr txBox="1"/>
          <p:nvPr/>
        </p:nvSpPr>
        <p:spPr>
          <a:xfrm>
            <a:off x="6132768" y="2374292"/>
            <a:ext cx="117803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Artifacts</a:t>
            </a:r>
            <a:endParaRPr b="1" i="0" sz="2200" u="none" cap="none" strike="noStrike">
              <a:solidFill>
                <a:schemeClr val="lt1"/>
              </a:solidFill>
              <a:latin typeface="Calibri"/>
              <a:ea typeface="Calibri"/>
              <a:cs typeface="Calibri"/>
              <a:sym typeface="Calibri"/>
            </a:endParaRPr>
          </a:p>
        </p:txBody>
      </p:sp>
      <p:sp>
        <p:nvSpPr>
          <p:cNvPr id="242" name="Google Shape;242;p14"/>
          <p:cNvSpPr txBox="1"/>
          <p:nvPr/>
        </p:nvSpPr>
        <p:spPr>
          <a:xfrm>
            <a:off x="2817625" y="2734824"/>
            <a:ext cx="12302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Practices</a:t>
            </a:r>
            <a:endParaRPr b="1" i="0" sz="2200" u="none" cap="none" strike="noStrike">
              <a:solidFill>
                <a:schemeClr val="lt1"/>
              </a:solidFill>
              <a:latin typeface="Calibri"/>
              <a:ea typeface="Calibri"/>
              <a:cs typeface="Calibri"/>
              <a:sym typeface="Calibri"/>
            </a:endParaRPr>
          </a:p>
        </p:txBody>
      </p:sp>
      <p:sp>
        <p:nvSpPr>
          <p:cNvPr id="243" name="Google Shape;243;p14"/>
          <p:cNvSpPr txBox="1"/>
          <p:nvPr/>
        </p:nvSpPr>
        <p:spPr>
          <a:xfrm>
            <a:off x="5029939" y="2754321"/>
            <a:ext cx="12302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Practices</a:t>
            </a:r>
            <a:endParaRPr b="1" i="0" sz="2200" u="none" cap="none" strike="noStrike">
              <a:solidFill>
                <a:schemeClr val="lt1"/>
              </a:solidFill>
              <a:latin typeface="Calibri"/>
              <a:ea typeface="Calibri"/>
              <a:cs typeface="Calibri"/>
              <a:sym typeface="Calibri"/>
            </a:endParaRPr>
          </a:p>
        </p:txBody>
      </p:sp>
      <p:sp>
        <p:nvSpPr>
          <p:cNvPr id="244" name="Google Shape;244;p14"/>
          <p:cNvSpPr txBox="1"/>
          <p:nvPr/>
        </p:nvSpPr>
        <p:spPr>
          <a:xfrm>
            <a:off x="1156427" y="3810471"/>
            <a:ext cx="10370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Values</a:t>
            </a:r>
            <a:endParaRPr b="1" i="0" sz="2400" u="none" cap="none" strike="noStrike">
              <a:solidFill>
                <a:schemeClr val="lt1"/>
              </a:solidFill>
              <a:latin typeface="Calibri"/>
              <a:ea typeface="Calibri"/>
              <a:cs typeface="Calibri"/>
              <a:sym typeface="Calibri"/>
            </a:endParaRPr>
          </a:p>
        </p:txBody>
      </p:sp>
      <p:sp>
        <p:nvSpPr>
          <p:cNvPr id="245" name="Google Shape;245;p14"/>
          <p:cNvSpPr txBox="1"/>
          <p:nvPr/>
        </p:nvSpPr>
        <p:spPr>
          <a:xfrm>
            <a:off x="6792275" y="3810471"/>
            <a:ext cx="10370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Values</a:t>
            </a:r>
            <a:endParaRPr b="1" i="0" sz="2400" u="none" cap="none" strike="noStrike">
              <a:solidFill>
                <a:schemeClr val="lt1"/>
              </a:solidFill>
              <a:latin typeface="Calibri"/>
              <a:ea typeface="Calibri"/>
              <a:cs typeface="Calibri"/>
              <a:sym typeface="Calibri"/>
            </a:endParaRPr>
          </a:p>
        </p:txBody>
      </p:sp>
      <p:sp>
        <p:nvSpPr>
          <p:cNvPr id="246" name="Google Shape;246;p14"/>
          <p:cNvSpPr txBox="1"/>
          <p:nvPr/>
        </p:nvSpPr>
        <p:spPr>
          <a:xfrm>
            <a:off x="3088786" y="4355192"/>
            <a:ext cx="10384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Beliefs</a:t>
            </a:r>
            <a:endParaRPr b="1" i="0" sz="2400" u="none" cap="none" strike="noStrike">
              <a:solidFill>
                <a:schemeClr val="lt1"/>
              </a:solidFill>
              <a:latin typeface="Calibri"/>
              <a:ea typeface="Calibri"/>
              <a:cs typeface="Calibri"/>
              <a:sym typeface="Calibri"/>
            </a:endParaRPr>
          </a:p>
        </p:txBody>
      </p:sp>
      <p:sp>
        <p:nvSpPr>
          <p:cNvPr id="247" name="Google Shape;247;p14"/>
          <p:cNvSpPr txBox="1"/>
          <p:nvPr/>
        </p:nvSpPr>
        <p:spPr>
          <a:xfrm>
            <a:off x="4999181" y="4507592"/>
            <a:ext cx="10384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Beliefs</a:t>
            </a:r>
            <a:endParaRPr b="1" i="0" sz="2400" u="none" cap="none" strike="noStrike">
              <a:solidFill>
                <a:schemeClr val="lt1"/>
              </a:solidFill>
              <a:latin typeface="Calibri"/>
              <a:ea typeface="Calibri"/>
              <a:cs typeface="Calibri"/>
              <a:sym typeface="Calibri"/>
            </a:endParaRPr>
          </a:p>
        </p:txBody>
      </p:sp>
      <p:sp>
        <p:nvSpPr>
          <p:cNvPr id="248" name="Google Shape;248;p14"/>
          <p:cNvSpPr txBox="1"/>
          <p:nvPr/>
        </p:nvSpPr>
        <p:spPr>
          <a:xfrm>
            <a:off x="1374436" y="4876924"/>
            <a:ext cx="103541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Norms</a:t>
            </a:r>
            <a:endParaRPr b="1" i="0" sz="2400" u="none" cap="none" strike="noStrike">
              <a:solidFill>
                <a:schemeClr val="lt1"/>
              </a:solidFill>
              <a:latin typeface="Calibri"/>
              <a:ea typeface="Calibri"/>
              <a:cs typeface="Calibri"/>
              <a:sym typeface="Calibri"/>
            </a:endParaRPr>
          </a:p>
        </p:txBody>
      </p:sp>
      <p:sp>
        <p:nvSpPr>
          <p:cNvPr id="249" name="Google Shape;249;p14"/>
          <p:cNvSpPr txBox="1"/>
          <p:nvPr/>
        </p:nvSpPr>
        <p:spPr>
          <a:xfrm>
            <a:off x="6601168" y="5029324"/>
            <a:ext cx="103541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Norms</a:t>
            </a:r>
            <a:endParaRPr b="1" i="0" sz="2400" u="none" cap="none" strike="noStrike">
              <a:solidFill>
                <a:schemeClr val="lt1"/>
              </a:solidFill>
              <a:latin typeface="Calibri"/>
              <a:ea typeface="Calibri"/>
              <a:cs typeface="Calibri"/>
              <a:sym typeface="Calibri"/>
            </a:endParaRPr>
          </a:p>
        </p:txBody>
      </p:sp>
      <p:sp>
        <p:nvSpPr>
          <p:cNvPr id="250" name="Google Shape;250;p14"/>
          <p:cNvSpPr txBox="1"/>
          <p:nvPr/>
        </p:nvSpPr>
        <p:spPr>
          <a:xfrm>
            <a:off x="1374436" y="6113762"/>
            <a:ext cx="248600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Universal Human Needs</a:t>
            </a:r>
            <a:endParaRPr b="1" i="0" sz="1800" u="none" cap="none" strike="noStrike">
              <a:solidFill>
                <a:schemeClr val="lt1"/>
              </a:solidFill>
              <a:latin typeface="Calibri"/>
              <a:ea typeface="Calibri"/>
              <a:cs typeface="Calibri"/>
              <a:sym typeface="Calibri"/>
            </a:endParaRPr>
          </a:p>
        </p:txBody>
      </p:sp>
      <p:sp>
        <p:nvSpPr>
          <p:cNvPr id="251" name="Google Shape;251;p14"/>
          <p:cNvSpPr txBox="1"/>
          <p:nvPr/>
        </p:nvSpPr>
        <p:spPr>
          <a:xfrm>
            <a:off x="5029939" y="6113762"/>
            <a:ext cx="248600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Universal Human Needs</a:t>
            </a:r>
            <a:endParaRPr b="1" i="0" sz="1800" u="none" cap="none" strike="noStrike">
              <a:solidFill>
                <a:schemeClr val="lt1"/>
              </a:solidFill>
              <a:latin typeface="Calibri"/>
              <a:ea typeface="Calibri"/>
              <a:cs typeface="Calibri"/>
              <a:sym typeface="Calibri"/>
            </a:endParaRPr>
          </a:p>
        </p:txBody>
      </p:sp>
      <p:sp>
        <p:nvSpPr>
          <p:cNvPr id="252" name="Google Shape;252;p14"/>
          <p:cNvSpPr/>
          <p:nvPr/>
        </p:nvSpPr>
        <p:spPr>
          <a:xfrm>
            <a:off x="3435492" y="4816857"/>
            <a:ext cx="2212314" cy="1208300"/>
          </a:xfrm>
          <a:prstGeom prst="irregularSeal1">
            <a:avLst/>
          </a:prstGeom>
          <a:solidFill>
            <a:schemeClr val="accent1"/>
          </a:solidFill>
          <a:ln cap="flat" cmpd="sng" w="9525">
            <a:solidFill>
              <a:schemeClr val="accent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14"/>
          <p:cNvSpPr txBox="1"/>
          <p:nvPr/>
        </p:nvSpPr>
        <p:spPr>
          <a:xfrm>
            <a:off x="80834" y="1412873"/>
            <a:ext cx="307997"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V</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254" name="Google Shape;254;p14"/>
          <p:cNvSpPr txBox="1"/>
          <p:nvPr/>
        </p:nvSpPr>
        <p:spPr>
          <a:xfrm>
            <a:off x="80834" y="4013661"/>
            <a:ext cx="302925" cy="2031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V</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1200px-Photographic_lenses_front_view.jpg" id="259" name="Google Shape;259;p15"/>
          <p:cNvPicPr preferRelativeResize="0"/>
          <p:nvPr/>
        </p:nvPicPr>
        <p:blipFill rotWithShape="1">
          <a:blip r:embed="rId3">
            <a:alphaModFix/>
          </a:blip>
          <a:srcRect b="0" l="0" r="0" t="0"/>
          <a:stretch/>
        </p:blipFill>
        <p:spPr>
          <a:xfrm>
            <a:off x="-1" y="0"/>
            <a:ext cx="9144001" cy="6858000"/>
          </a:xfrm>
          <a:prstGeom prst="rect">
            <a:avLst/>
          </a:prstGeom>
          <a:noFill/>
          <a:ln>
            <a:noFill/>
          </a:ln>
        </p:spPr>
      </p:pic>
      <p:sp>
        <p:nvSpPr>
          <p:cNvPr id="260" name="Google Shape;260;p15"/>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1" name="Google Shape;261;p15"/>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How do we Develop Lenses?</a:t>
            </a:r>
            <a:endParaRPr b="1" i="0" sz="3600" u="none" cap="none" strike="noStrike">
              <a:solidFill>
                <a:schemeClr val="lt1"/>
              </a:solidFill>
              <a:latin typeface="Calibri"/>
              <a:ea typeface="Calibri"/>
              <a:cs typeface="Calibri"/>
              <a:sym typeface="Calibri"/>
            </a:endParaRPr>
          </a:p>
        </p:txBody>
      </p:sp>
      <p:sp>
        <p:nvSpPr>
          <p:cNvPr id="262" name="Google Shape;262;p15"/>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Legacies + Layers = Lenses</a:t>
            </a:r>
            <a:endParaRPr b="1" i="0" sz="3200" u="none" cap="none" strike="noStrike">
              <a:solidFill>
                <a:schemeClr val="lt1"/>
              </a:solidFill>
              <a:latin typeface="Calibri"/>
              <a:ea typeface="Calibri"/>
              <a:cs typeface="Calibri"/>
              <a:sym typeface="Calibri"/>
            </a:endParaRPr>
          </a:p>
        </p:txBody>
      </p:sp>
      <p:sp>
        <p:nvSpPr>
          <p:cNvPr id="263" name="Google Shape;263;p15"/>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Copy of DSC_9351.jpg" id="268" name="Google Shape;268;p16"/>
          <p:cNvPicPr preferRelativeResize="0"/>
          <p:nvPr/>
        </p:nvPicPr>
        <p:blipFill rotWithShape="1">
          <a:blip r:embed="rId3">
            <a:alphaModFix/>
          </a:blip>
          <a:srcRect b="0" l="0" r="0" t="0"/>
          <a:stretch/>
        </p:blipFill>
        <p:spPr>
          <a:xfrm>
            <a:off x="0" y="-66087"/>
            <a:ext cx="9144000" cy="6924087"/>
          </a:xfrm>
          <a:prstGeom prst="rect">
            <a:avLst/>
          </a:prstGeom>
          <a:noFill/>
          <a:ln>
            <a:noFill/>
          </a:ln>
        </p:spPr>
      </p:pic>
      <p:sp>
        <p:nvSpPr>
          <p:cNvPr id="269" name="Google Shape;269;p16"/>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0" name="Google Shape;270;p16"/>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1. Assimilationist Lens</a:t>
            </a:r>
            <a:endParaRPr b="1" i="0" sz="3600" u="none" cap="none" strike="noStrike">
              <a:solidFill>
                <a:schemeClr val="lt1"/>
              </a:solidFill>
              <a:latin typeface="Calibri"/>
              <a:ea typeface="Calibri"/>
              <a:cs typeface="Calibri"/>
              <a:sym typeface="Calibri"/>
            </a:endParaRPr>
          </a:p>
        </p:txBody>
      </p:sp>
      <p:sp>
        <p:nvSpPr>
          <p:cNvPr id="271" name="Google Shape;271;p16"/>
          <p:cNvSpPr/>
          <p:nvPr/>
        </p:nvSpPr>
        <p:spPr>
          <a:xfrm>
            <a:off x="841375" y="1778000"/>
            <a:ext cx="7470775" cy="442898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342900" lvl="0" marL="342900" marR="0" rtl="0" algn="l">
              <a:lnSpc>
                <a:spcPct val="8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MOTTO: “When in Rome, do as the Romans do.”</a:t>
            </a:r>
            <a:endParaRPr b="1" i="0" sz="2400" u="none" cap="none" strike="noStrike">
              <a:solidFill>
                <a:srgbClr val="FFFFFF"/>
              </a:solidFill>
              <a:latin typeface="Calibri"/>
              <a:ea typeface="Calibri"/>
              <a:cs typeface="Calibri"/>
              <a:sym typeface="Calibri"/>
            </a:endParaRPr>
          </a:p>
          <a:p>
            <a:pPr indent="-342900" lvl="0" marL="342900" marR="0" rtl="0" algn="l">
              <a:lnSpc>
                <a:spcPct val="80000"/>
              </a:lnSpc>
              <a:spcBef>
                <a:spcPts val="480"/>
              </a:spcBef>
              <a:spcAft>
                <a:spcPts val="0"/>
              </a:spcAft>
              <a:buClr>
                <a:srgbClr val="000000"/>
              </a:buClr>
              <a:buSzPts val="2400"/>
              <a:buFont typeface="Arial"/>
              <a:buNone/>
            </a:pPr>
            <a:r>
              <a:t/>
            </a:r>
            <a:endParaRPr b="1" i="0" sz="2400" u="none" cap="none" strike="noStrike">
              <a:solidFill>
                <a:srgbClr val="FFFFFF"/>
              </a:solidFill>
              <a:latin typeface="Calibri"/>
              <a:ea typeface="Calibri"/>
              <a:cs typeface="Calibri"/>
              <a:sym typeface="Calibri"/>
            </a:endParaRPr>
          </a:p>
          <a:p>
            <a:pPr indent="-342900" lvl="0" marL="342900" marR="0" rtl="0" algn="l">
              <a:lnSpc>
                <a:spcPct val="80000"/>
              </a:lnSpc>
              <a:spcBef>
                <a:spcPts val="48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BELIEF SYSTEM: </a:t>
            </a:r>
            <a:endParaRPr b="0" i="0" sz="1400" u="none" cap="none" strike="noStrike">
              <a:solidFill>
                <a:srgbClr val="000000"/>
              </a:solidFill>
              <a:latin typeface="Arial"/>
              <a:ea typeface="Arial"/>
              <a:cs typeface="Arial"/>
              <a:sym typeface="Arial"/>
            </a:endParaRPr>
          </a:p>
          <a:p>
            <a:pPr indent="-342900" lvl="1" marL="800100" marR="0" rtl="0" algn="l">
              <a:lnSpc>
                <a:spcPct val="8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Immigrants and other subcultures should adopt the lifestyle, values, customs, and language of the majority culture.</a:t>
            </a:r>
            <a:endParaRPr b="1" i="0" sz="2400" u="none" cap="none" strike="noStrike">
              <a:solidFill>
                <a:srgbClr val="FFFFFF"/>
              </a:solidFill>
              <a:latin typeface="Calibri"/>
              <a:ea typeface="Calibri"/>
              <a:cs typeface="Calibri"/>
              <a:sym typeface="Calibri"/>
            </a:endParaRPr>
          </a:p>
          <a:p>
            <a:pPr indent="-342900" lvl="1" marL="800100" marR="0" rtl="0" algn="l">
              <a:lnSpc>
                <a:spcPct val="8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Want individuals to submerge their cultural identities in favor of nationalistic and patriotic ideals.  The primary allegiance should be to the unity and welfare of the nation.</a:t>
            </a:r>
            <a:endParaRPr b="0" i="0" sz="1400" u="none" cap="none" strike="noStrike">
              <a:solidFill>
                <a:srgbClr val="000000"/>
              </a:solidFill>
              <a:latin typeface="Arial"/>
              <a:ea typeface="Arial"/>
              <a:cs typeface="Arial"/>
              <a:sym typeface="Arial"/>
            </a:endParaRPr>
          </a:p>
        </p:txBody>
      </p:sp>
      <p:sp>
        <p:nvSpPr>
          <p:cNvPr id="272" name="Google Shape;272;p16"/>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handraise (1).jpg" id="277" name="Google Shape;277;p17"/>
          <p:cNvPicPr preferRelativeResize="0"/>
          <p:nvPr/>
        </p:nvPicPr>
        <p:blipFill rotWithShape="1">
          <a:blip r:embed="rId3">
            <a:alphaModFix/>
          </a:blip>
          <a:srcRect b="0" l="0" r="0" t="0"/>
          <a:stretch/>
        </p:blipFill>
        <p:spPr>
          <a:xfrm>
            <a:off x="0" y="-25610"/>
            <a:ext cx="9144000" cy="6883610"/>
          </a:xfrm>
          <a:prstGeom prst="rect">
            <a:avLst/>
          </a:prstGeom>
          <a:noFill/>
          <a:ln>
            <a:noFill/>
          </a:ln>
        </p:spPr>
      </p:pic>
      <p:sp>
        <p:nvSpPr>
          <p:cNvPr id="278" name="Google Shape;278;p17"/>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9" name="Google Shape;279;p17"/>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1. Assimilationist Lens Cont.</a:t>
            </a:r>
            <a:endParaRPr b="1" i="0" sz="3600" u="none" cap="none" strike="noStrike">
              <a:solidFill>
                <a:schemeClr val="lt1"/>
              </a:solidFill>
              <a:latin typeface="Calibri"/>
              <a:ea typeface="Calibri"/>
              <a:cs typeface="Calibri"/>
              <a:sym typeface="Calibri"/>
            </a:endParaRPr>
          </a:p>
        </p:txBody>
      </p:sp>
      <p:sp>
        <p:nvSpPr>
          <p:cNvPr id="280" name="Google Shape;280;p17"/>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342900" lvl="0" marL="342900" marR="0" rtl="0" algn="l">
              <a:lnSpc>
                <a:spcPct val="11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ISSUES: 	</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Curb immigration</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Use of the English language</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Ethnocentric curricula</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Minimize/misunderstand the impact of race, ethnicity, and culture have in American society</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Melting pot theory</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480"/>
              </a:spcBef>
              <a:spcAft>
                <a:spcPts val="0"/>
              </a:spcAft>
              <a:buClr>
                <a:srgbClr val="000000"/>
              </a:buClr>
              <a:buSzPts val="2400"/>
              <a:buFont typeface="Arial"/>
              <a:buNone/>
            </a:pPr>
            <a:r>
              <a:t/>
            </a:r>
            <a:endParaRPr b="1" i="0" sz="2400" u="none" cap="none" strike="noStrike">
              <a:solidFill>
                <a:srgbClr val="FFFFFF"/>
              </a:solidFill>
              <a:latin typeface="Calibri"/>
              <a:ea typeface="Calibri"/>
              <a:cs typeface="Calibri"/>
              <a:sym typeface="Calibri"/>
            </a:endParaRPr>
          </a:p>
          <a:p>
            <a:pPr indent="-342900" lvl="0" marL="342900" marR="0" rtl="0" algn="l">
              <a:lnSpc>
                <a:spcPct val="110000"/>
              </a:lnSpc>
              <a:spcBef>
                <a:spcPts val="480"/>
              </a:spcBef>
              <a:spcAft>
                <a:spcPts val="0"/>
              </a:spcAft>
              <a:buClr>
                <a:srgbClr val="000000"/>
              </a:buClr>
              <a:buSzPts val="2400"/>
              <a:buFont typeface="Arial"/>
              <a:buNone/>
            </a:pPr>
            <a:r>
              <a:t/>
            </a:r>
            <a:endParaRPr b="1" i="0" sz="2400" u="none" cap="none" strike="noStrike">
              <a:solidFill>
                <a:srgbClr val="FFFFFF"/>
              </a:solidFill>
              <a:latin typeface="Calibri"/>
              <a:ea typeface="Calibri"/>
              <a:cs typeface="Calibri"/>
              <a:sym typeface="Calibri"/>
            </a:endParaRPr>
          </a:p>
        </p:txBody>
      </p:sp>
      <p:sp>
        <p:nvSpPr>
          <p:cNvPr id="281" name="Google Shape;281;p17"/>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Copy of DSC_9402.jpg" id="286" name="Google Shape;286;p18"/>
          <p:cNvPicPr preferRelativeResize="0"/>
          <p:nvPr/>
        </p:nvPicPr>
        <p:blipFill rotWithShape="1">
          <a:blip r:embed="rId3">
            <a:alphaModFix/>
          </a:blip>
          <a:srcRect b="0" l="0" r="0" t="0"/>
          <a:stretch/>
        </p:blipFill>
        <p:spPr>
          <a:xfrm>
            <a:off x="-1" y="-1"/>
            <a:ext cx="9144001" cy="6858001"/>
          </a:xfrm>
          <a:prstGeom prst="rect">
            <a:avLst/>
          </a:prstGeom>
          <a:noFill/>
          <a:ln>
            <a:noFill/>
          </a:ln>
        </p:spPr>
      </p:pic>
      <p:sp>
        <p:nvSpPr>
          <p:cNvPr id="287" name="Google Shape;287;p18"/>
          <p:cNvSpPr/>
          <p:nvPr/>
        </p:nvSpPr>
        <p:spPr>
          <a:xfrm>
            <a:off x="407988" y="414338"/>
            <a:ext cx="8320087" cy="6057900"/>
          </a:xfrm>
          <a:prstGeom prst="rect">
            <a:avLst/>
          </a:prstGeom>
          <a:solidFill>
            <a:schemeClr val="accent6">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8" name="Google Shape;288;p18"/>
          <p:cNvSpPr/>
          <p:nvPr/>
        </p:nvSpPr>
        <p:spPr>
          <a:xfrm>
            <a:off x="846138" y="777875"/>
            <a:ext cx="788193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Assimilationist Lens Discussion</a:t>
            </a:r>
            <a:endParaRPr b="1" i="0" sz="3600" u="none" cap="none" strike="noStrike">
              <a:solidFill>
                <a:schemeClr val="lt1"/>
              </a:solidFill>
              <a:latin typeface="Calibri"/>
              <a:ea typeface="Calibri"/>
              <a:cs typeface="Calibri"/>
              <a:sym typeface="Calibri"/>
            </a:endParaRPr>
          </a:p>
        </p:txBody>
      </p:sp>
      <p:sp>
        <p:nvSpPr>
          <p:cNvPr id="289" name="Google Shape;289;p18"/>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Turn and talk with a partner</a:t>
            </a:r>
            <a:endParaRPr b="1" i="0" sz="2400" u="none" cap="none" strike="noStrike">
              <a:solidFill>
                <a:schemeClr val="lt1"/>
              </a:solidFill>
              <a:latin typeface="Calibri"/>
              <a:ea typeface="Calibri"/>
              <a:cs typeface="Calibri"/>
              <a:sym typeface="Calibri"/>
            </a:endParaRPr>
          </a:p>
        </p:txBody>
      </p:sp>
      <p:sp>
        <p:nvSpPr>
          <p:cNvPr id="290" name="Google Shape;290;p18"/>
          <p:cNvSpPr/>
          <p:nvPr/>
        </p:nvSpPr>
        <p:spPr>
          <a:xfrm>
            <a:off x="841375" y="14387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Copy of DSC_9351.jpg" id="295" name="Google Shape;295;p19"/>
          <p:cNvPicPr preferRelativeResize="0"/>
          <p:nvPr/>
        </p:nvPicPr>
        <p:blipFill rotWithShape="1">
          <a:blip r:embed="rId3">
            <a:alphaModFix/>
          </a:blip>
          <a:srcRect b="0" l="0" r="0" t="0"/>
          <a:stretch/>
        </p:blipFill>
        <p:spPr>
          <a:xfrm>
            <a:off x="0" y="-66087"/>
            <a:ext cx="9144000" cy="6924087"/>
          </a:xfrm>
          <a:prstGeom prst="rect">
            <a:avLst/>
          </a:prstGeom>
          <a:noFill/>
          <a:ln>
            <a:noFill/>
          </a:ln>
        </p:spPr>
      </p:pic>
      <p:sp>
        <p:nvSpPr>
          <p:cNvPr id="296" name="Google Shape;296;p19"/>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7" name="Google Shape;297;p19"/>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2. Colorblind Lens</a:t>
            </a:r>
            <a:endParaRPr b="1" i="0" sz="3600" u="none" cap="none" strike="noStrike">
              <a:solidFill>
                <a:schemeClr val="lt1"/>
              </a:solidFill>
              <a:latin typeface="Calibri"/>
              <a:ea typeface="Calibri"/>
              <a:cs typeface="Calibri"/>
              <a:sym typeface="Calibri"/>
            </a:endParaRPr>
          </a:p>
        </p:txBody>
      </p:sp>
      <p:sp>
        <p:nvSpPr>
          <p:cNvPr id="298" name="Google Shape;298;p19"/>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342900" lvl="0" marL="342900" marR="0" rtl="0" algn="l">
              <a:lnSpc>
                <a:spcPct val="11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MOTTO:  “When I see you, I see a person, not your color.”</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480"/>
              </a:spcBef>
              <a:spcAft>
                <a:spcPts val="0"/>
              </a:spcAft>
              <a:buClr>
                <a:srgbClr val="000000"/>
              </a:buClr>
              <a:buSzPts val="2400"/>
              <a:buFont typeface="Arial"/>
              <a:buNone/>
            </a:pPr>
            <a:r>
              <a:t/>
            </a:r>
            <a:endParaRPr b="1" i="0" sz="2400" u="none" cap="none" strike="noStrike">
              <a:solidFill>
                <a:srgbClr val="FFFFFF"/>
              </a:solidFill>
              <a:latin typeface="Calibri"/>
              <a:ea typeface="Calibri"/>
              <a:cs typeface="Calibri"/>
              <a:sym typeface="Calibri"/>
            </a:endParaRPr>
          </a:p>
          <a:p>
            <a:pPr indent="-342900" lvl="0" marL="342900" marR="0" rtl="0" algn="l">
              <a:lnSpc>
                <a:spcPct val="110000"/>
              </a:lnSpc>
              <a:spcBef>
                <a:spcPts val="48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BELIEF SYSTEM: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All men and women are created equal.</a:t>
            </a:r>
            <a:endParaRPr b="1" i="0" sz="2400" u="none" cap="none" strike="noStrike">
              <a:solidFill>
                <a:srgbClr val="FFFFFF"/>
              </a:solidFill>
              <a:latin typeface="Calibri"/>
              <a:ea typeface="Calibri"/>
              <a:cs typeface="Calibri"/>
              <a:sym typeface="Calibri"/>
            </a:endParaRPr>
          </a:p>
          <a:p>
            <a:pPr indent="-457200" lvl="0" marL="457200" marR="0" rtl="0" algn="l">
              <a:lnSpc>
                <a:spcPct val="10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Want to look at a person’s individual qualities and character</a:t>
            </a:r>
            <a:endParaRPr b="1" i="0" sz="2400" u="none" cap="none" strike="noStrike">
              <a:solidFill>
                <a:srgbClr val="FFFFFF"/>
              </a:solidFill>
              <a:latin typeface="Calibri"/>
              <a:ea typeface="Calibri"/>
              <a:cs typeface="Calibri"/>
              <a:sym typeface="Calibri"/>
            </a:endParaRPr>
          </a:p>
          <a:p>
            <a:pPr indent="-457200" lvl="0" marL="457200" marR="0" rtl="0" algn="l">
              <a:lnSpc>
                <a:spcPct val="100000"/>
              </a:lnSpc>
              <a:spcBef>
                <a:spcPts val="480"/>
              </a:spcBef>
              <a:spcAft>
                <a:spcPts val="0"/>
              </a:spcAft>
              <a:buClr>
                <a:srgbClr val="FFFFFF"/>
              </a:buClr>
              <a:buSzPts val="2160"/>
              <a:buFont typeface="Noto Sans Symbols"/>
              <a:buChar char="◆"/>
            </a:pPr>
            <a:r>
              <a:rPr b="1" i="0" lang="en-US" sz="2400" u="none" cap="none" strike="noStrike">
                <a:solidFill>
                  <a:srgbClr val="FFFFFF"/>
                </a:solidFill>
                <a:latin typeface="Calibri"/>
                <a:ea typeface="Calibri"/>
                <a:cs typeface="Calibri"/>
                <a:sym typeface="Calibri"/>
              </a:rPr>
              <a:t>Believe that ignoring race and color will have an equalizing effect.</a:t>
            </a:r>
            <a:endParaRPr b="0" i="0" sz="1400" u="none" cap="none" strike="noStrike">
              <a:solidFill>
                <a:srgbClr val="000000"/>
              </a:solidFill>
              <a:latin typeface="Arial"/>
              <a:ea typeface="Arial"/>
              <a:cs typeface="Arial"/>
              <a:sym typeface="Arial"/>
            </a:endParaRPr>
          </a:p>
        </p:txBody>
      </p:sp>
      <p:sp>
        <p:nvSpPr>
          <p:cNvPr id="299" name="Google Shape;299;p19"/>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handraise (1).jpg" id="92" name="Google Shape;92;p2"/>
          <p:cNvPicPr preferRelativeResize="0"/>
          <p:nvPr/>
        </p:nvPicPr>
        <p:blipFill rotWithShape="1">
          <a:blip r:embed="rId3">
            <a:alphaModFix/>
          </a:blip>
          <a:srcRect b="0" l="0" r="0" t="0"/>
          <a:stretch/>
        </p:blipFill>
        <p:spPr>
          <a:xfrm>
            <a:off x="0" y="-25610"/>
            <a:ext cx="9144000" cy="6883610"/>
          </a:xfrm>
          <a:prstGeom prst="rect">
            <a:avLst/>
          </a:prstGeom>
          <a:noFill/>
          <a:ln>
            <a:noFill/>
          </a:ln>
        </p:spPr>
      </p:pic>
      <p:sp>
        <p:nvSpPr>
          <p:cNvPr id="93" name="Google Shape;93;p2"/>
          <p:cNvSpPr/>
          <p:nvPr/>
        </p:nvSpPr>
        <p:spPr>
          <a:xfrm>
            <a:off x="407990" y="514843"/>
            <a:ext cx="8311456" cy="6057900"/>
          </a:xfrm>
          <a:prstGeom prst="rect">
            <a:avLst/>
          </a:prstGeom>
          <a:solidFill>
            <a:schemeClr val="accent1">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 name="Google Shape;94;p2"/>
          <p:cNvSpPr/>
          <p:nvPr/>
        </p:nvSpPr>
        <p:spPr>
          <a:xfrm>
            <a:off x="841375" y="1778000"/>
            <a:ext cx="7286625" cy="2925763"/>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4000"/>
              <a:buFont typeface="Arial"/>
              <a:buNone/>
            </a:pPr>
            <a:r>
              <a:t/>
            </a:r>
            <a:endParaRPr b="1" i="0" sz="4000" u="none" cap="none" strike="noStrike">
              <a:solidFill>
                <a:schemeClr val="lt1"/>
              </a:solidFill>
              <a:latin typeface="Calibri"/>
              <a:ea typeface="Calibri"/>
              <a:cs typeface="Calibri"/>
              <a:sym typeface="Calibri"/>
            </a:endParaRPr>
          </a:p>
        </p:txBody>
      </p:sp>
      <p:sp>
        <p:nvSpPr>
          <p:cNvPr id="95" name="Google Shape;95;p2"/>
          <p:cNvSpPr txBox="1"/>
          <p:nvPr/>
        </p:nvSpPr>
        <p:spPr>
          <a:xfrm>
            <a:off x="729060" y="756848"/>
            <a:ext cx="772049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Group Norms for Our Discussion</a:t>
            </a:r>
            <a:endParaRPr b="1" i="0" sz="3600" u="none" cap="none" strike="noStrike">
              <a:solidFill>
                <a:schemeClr val="lt1"/>
              </a:solidFill>
              <a:latin typeface="Calibri"/>
              <a:ea typeface="Calibri"/>
              <a:cs typeface="Calibri"/>
              <a:sym typeface="Calibri"/>
            </a:endParaRPr>
          </a:p>
        </p:txBody>
      </p:sp>
      <p:sp>
        <p:nvSpPr>
          <p:cNvPr id="96" name="Google Shape;96;p2"/>
          <p:cNvSpPr txBox="1"/>
          <p:nvPr/>
        </p:nvSpPr>
        <p:spPr>
          <a:xfrm>
            <a:off x="729060" y="1556472"/>
            <a:ext cx="7286625" cy="3416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willing to surface and explore unconscious beliefs and values.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Listen to hear, not respond.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mindful that your truth can be different for others.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Honor confidentiality.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Take responsibility for your own learning.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willing to think about situations and issues with a new or expanded perspective.</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97" name="Google Shape;97;p2"/>
          <p:cNvSpPr/>
          <p:nvPr/>
        </p:nvSpPr>
        <p:spPr>
          <a:xfrm>
            <a:off x="841375" y="143875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handraise (1).jpg" id="304" name="Google Shape;304;p20"/>
          <p:cNvPicPr preferRelativeResize="0"/>
          <p:nvPr/>
        </p:nvPicPr>
        <p:blipFill rotWithShape="1">
          <a:blip r:embed="rId3">
            <a:alphaModFix/>
          </a:blip>
          <a:srcRect b="0" l="0" r="0" t="0"/>
          <a:stretch/>
        </p:blipFill>
        <p:spPr>
          <a:xfrm>
            <a:off x="0" y="-25610"/>
            <a:ext cx="9144000" cy="6883610"/>
          </a:xfrm>
          <a:prstGeom prst="rect">
            <a:avLst/>
          </a:prstGeom>
          <a:noFill/>
          <a:ln>
            <a:noFill/>
          </a:ln>
        </p:spPr>
      </p:pic>
      <p:sp>
        <p:nvSpPr>
          <p:cNvPr id="305" name="Google Shape;305;p20"/>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6" name="Google Shape;306;p20"/>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2. Colorblind Lens Cont.</a:t>
            </a:r>
            <a:endParaRPr b="1" i="0" sz="3600" u="none" cap="none" strike="noStrike">
              <a:solidFill>
                <a:schemeClr val="lt1"/>
              </a:solidFill>
              <a:latin typeface="Calibri"/>
              <a:ea typeface="Calibri"/>
              <a:cs typeface="Calibri"/>
              <a:sym typeface="Calibri"/>
            </a:endParaRPr>
          </a:p>
        </p:txBody>
      </p:sp>
      <p:sp>
        <p:nvSpPr>
          <p:cNvPr id="307" name="Google Shape;307;p20"/>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STRENGTHS: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 </a:t>
            </a:r>
            <a:endParaRPr b="1"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Noto Sans Symbols"/>
              <a:buChar char="◆"/>
            </a:pPr>
            <a:r>
              <a:rPr b="1" i="0" lang="en-US" sz="2400" u="none" cap="none" strike="noStrike">
                <a:solidFill>
                  <a:srgbClr val="FFFFFF"/>
                </a:solidFill>
                <a:latin typeface="Calibri"/>
                <a:ea typeface="Calibri"/>
                <a:cs typeface="Calibri"/>
                <a:sym typeface="Calibri"/>
              </a:rPr>
              <a:t>Recognize and value each person’s individuality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Noto Sans Symbols"/>
              <a:buChar char="◆"/>
            </a:pPr>
            <a:r>
              <a:rPr b="1" i="0" lang="en-US" sz="2400" u="none" cap="none" strike="noStrike">
                <a:solidFill>
                  <a:srgbClr val="FFFFFF"/>
                </a:solidFill>
                <a:latin typeface="Calibri"/>
                <a:ea typeface="Calibri"/>
                <a:cs typeface="Calibri"/>
                <a:sym typeface="Calibri"/>
              </a:rPr>
              <a:t>See each new interaction as an opportunity to begin a positive relationship</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Noto Sans Symbols"/>
              <a:buChar char="◆"/>
            </a:pPr>
            <a:r>
              <a:rPr b="1" i="0" lang="en-US" sz="2400" u="none" cap="none" strike="noStrike">
                <a:solidFill>
                  <a:srgbClr val="FFFFFF"/>
                </a:solidFill>
                <a:latin typeface="Calibri"/>
                <a:ea typeface="Calibri"/>
                <a:cs typeface="Calibri"/>
                <a:sym typeface="Calibri"/>
              </a:rPr>
              <a:t>Do not rely on stereotypes from the society at large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Noto Sans Symbols"/>
              <a:buChar char="◆"/>
            </a:pPr>
            <a:r>
              <a:rPr b="1" i="0" lang="en-US" sz="2400" u="none" cap="none" strike="noStrike">
                <a:solidFill>
                  <a:srgbClr val="FFFFFF"/>
                </a:solidFill>
                <a:latin typeface="Calibri"/>
                <a:ea typeface="Calibri"/>
                <a:cs typeface="Calibri"/>
                <a:sym typeface="Calibri"/>
              </a:rPr>
              <a:t>Help build inclusive organizations</a:t>
            </a:r>
            <a:endParaRPr b="0" i="0" sz="1400" u="none" cap="none" strike="noStrike">
              <a:solidFill>
                <a:srgbClr val="000000"/>
              </a:solidFill>
              <a:latin typeface="Arial"/>
              <a:ea typeface="Arial"/>
              <a:cs typeface="Arial"/>
              <a:sym typeface="Arial"/>
            </a:endParaRPr>
          </a:p>
        </p:txBody>
      </p:sp>
      <p:sp>
        <p:nvSpPr>
          <p:cNvPr id="308" name="Google Shape;308;p20"/>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Copy of DSC_9351.jpg" id="313" name="Google Shape;313;p21"/>
          <p:cNvPicPr preferRelativeResize="0"/>
          <p:nvPr/>
        </p:nvPicPr>
        <p:blipFill rotWithShape="1">
          <a:blip r:embed="rId3">
            <a:alphaModFix/>
          </a:blip>
          <a:srcRect b="0" l="0" r="0" t="0"/>
          <a:stretch/>
        </p:blipFill>
        <p:spPr>
          <a:xfrm>
            <a:off x="0" y="-66087"/>
            <a:ext cx="9144000" cy="6924087"/>
          </a:xfrm>
          <a:prstGeom prst="rect">
            <a:avLst/>
          </a:prstGeom>
          <a:noFill/>
          <a:ln>
            <a:noFill/>
          </a:ln>
        </p:spPr>
      </p:pic>
      <p:sp>
        <p:nvSpPr>
          <p:cNvPr id="314" name="Google Shape;314;p21"/>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5" name="Google Shape;315;p21"/>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2. Colorblind Lens Cont.</a:t>
            </a:r>
            <a:endParaRPr b="1" i="0" sz="3600" u="none" cap="none" strike="noStrike">
              <a:solidFill>
                <a:schemeClr val="lt1"/>
              </a:solidFill>
              <a:latin typeface="Calibri"/>
              <a:ea typeface="Calibri"/>
              <a:cs typeface="Calibri"/>
              <a:sym typeface="Calibri"/>
            </a:endParaRPr>
          </a:p>
        </p:txBody>
      </p:sp>
      <p:sp>
        <p:nvSpPr>
          <p:cNvPr id="316" name="Google Shape;316;p21"/>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ISSUES:</a:t>
            </a:r>
            <a:r>
              <a:rPr b="0" i="0" lang="en-US" sz="2400" u="none" cap="none" strike="noStrike">
                <a:solidFill>
                  <a:srgbClr val="FFFFFF"/>
                </a:solidFill>
                <a:latin typeface="Calibri"/>
                <a:ea typeface="Calibri"/>
                <a:cs typeface="Calibri"/>
                <a:sym typeface="Calibri"/>
              </a:rPr>
              <a:t>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Deny what is often central to an individual’s identity</a:t>
            </a:r>
            <a:endParaRPr b="0"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Often miss evidence of institutionalized racism</a:t>
            </a:r>
            <a:endParaRPr b="0"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May overlook or be unaware of just how much race, color, ethnicity, and nationality determine where people live and go to school: whom they vote for, marry, do business and socialize with; activities in which they participate </a:t>
            </a:r>
            <a:endParaRPr b="0" i="0" sz="1400" u="none" cap="none" strike="noStrike">
              <a:solidFill>
                <a:srgbClr val="000000"/>
              </a:solidFill>
              <a:latin typeface="Arial"/>
              <a:ea typeface="Arial"/>
              <a:cs typeface="Arial"/>
              <a:sym typeface="Arial"/>
            </a:endParaRPr>
          </a:p>
        </p:txBody>
      </p:sp>
      <p:sp>
        <p:nvSpPr>
          <p:cNvPr id="317" name="Google Shape;317;p21"/>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Copy of DSC_9402.jpg" id="322" name="Google Shape;322;p22"/>
          <p:cNvPicPr preferRelativeResize="0"/>
          <p:nvPr/>
        </p:nvPicPr>
        <p:blipFill rotWithShape="1">
          <a:blip r:embed="rId3">
            <a:alphaModFix/>
          </a:blip>
          <a:srcRect b="0" l="0" r="0" t="0"/>
          <a:stretch/>
        </p:blipFill>
        <p:spPr>
          <a:xfrm>
            <a:off x="-1" y="-1"/>
            <a:ext cx="9144001" cy="6858001"/>
          </a:xfrm>
          <a:prstGeom prst="rect">
            <a:avLst/>
          </a:prstGeom>
          <a:noFill/>
          <a:ln>
            <a:noFill/>
          </a:ln>
        </p:spPr>
      </p:pic>
      <p:sp>
        <p:nvSpPr>
          <p:cNvPr id="323" name="Google Shape;323;p22"/>
          <p:cNvSpPr/>
          <p:nvPr/>
        </p:nvSpPr>
        <p:spPr>
          <a:xfrm>
            <a:off x="407988" y="414338"/>
            <a:ext cx="8320087" cy="6057900"/>
          </a:xfrm>
          <a:prstGeom prst="rect">
            <a:avLst/>
          </a:prstGeom>
          <a:solidFill>
            <a:schemeClr val="accent6">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4" name="Google Shape;324;p22"/>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Colorblind Lens Discussion</a:t>
            </a:r>
            <a:endParaRPr b="1" i="0" sz="3600" u="none" cap="none" strike="noStrike">
              <a:solidFill>
                <a:schemeClr val="lt1"/>
              </a:solidFill>
              <a:latin typeface="Calibri"/>
              <a:ea typeface="Calibri"/>
              <a:cs typeface="Calibri"/>
              <a:sym typeface="Calibri"/>
            </a:endParaRPr>
          </a:p>
        </p:txBody>
      </p:sp>
      <p:sp>
        <p:nvSpPr>
          <p:cNvPr id="325" name="Google Shape;325;p22"/>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Turn and talk with a partner</a:t>
            </a:r>
            <a:endParaRPr b="1" i="0" sz="2400" u="none" cap="none" strike="noStrike">
              <a:solidFill>
                <a:schemeClr val="lt1"/>
              </a:solidFill>
              <a:latin typeface="Calibri"/>
              <a:ea typeface="Calibri"/>
              <a:cs typeface="Calibri"/>
              <a:sym typeface="Calibri"/>
            </a:endParaRPr>
          </a:p>
        </p:txBody>
      </p:sp>
      <p:sp>
        <p:nvSpPr>
          <p:cNvPr id="326" name="Google Shape;326;p22"/>
          <p:cNvSpPr/>
          <p:nvPr/>
        </p:nvSpPr>
        <p:spPr>
          <a:xfrm>
            <a:off x="841375" y="1452982"/>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Copy of DSC_9351.jpg" id="331" name="Google Shape;331;p23"/>
          <p:cNvPicPr preferRelativeResize="0"/>
          <p:nvPr/>
        </p:nvPicPr>
        <p:blipFill rotWithShape="1">
          <a:blip r:embed="rId3">
            <a:alphaModFix/>
          </a:blip>
          <a:srcRect b="0" l="0" r="0" t="0"/>
          <a:stretch/>
        </p:blipFill>
        <p:spPr>
          <a:xfrm>
            <a:off x="0" y="-66087"/>
            <a:ext cx="9144000" cy="6924087"/>
          </a:xfrm>
          <a:prstGeom prst="rect">
            <a:avLst/>
          </a:prstGeom>
          <a:noFill/>
          <a:ln>
            <a:noFill/>
          </a:ln>
        </p:spPr>
      </p:pic>
      <p:sp>
        <p:nvSpPr>
          <p:cNvPr id="332" name="Google Shape;332;p23"/>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3" name="Google Shape;333;p23"/>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3. Meritocratist Lens</a:t>
            </a:r>
            <a:endParaRPr b="1" i="0" sz="3600" u="none" cap="none" strike="noStrike">
              <a:solidFill>
                <a:schemeClr val="lt1"/>
              </a:solidFill>
              <a:latin typeface="Calibri"/>
              <a:ea typeface="Calibri"/>
              <a:cs typeface="Calibri"/>
              <a:sym typeface="Calibri"/>
            </a:endParaRPr>
          </a:p>
        </p:txBody>
      </p:sp>
      <p:sp>
        <p:nvSpPr>
          <p:cNvPr id="334" name="Google Shape;334;p23"/>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MOTTO</a:t>
            </a:r>
            <a:r>
              <a:rPr b="0" i="0" lang="en-US" sz="2400" u="none" cap="none" strike="noStrike">
                <a:solidFill>
                  <a:srgbClr val="FFFFFF"/>
                </a:solidFill>
                <a:latin typeface="Calibri"/>
                <a:ea typeface="Calibri"/>
                <a:cs typeface="Calibri"/>
                <a:sym typeface="Calibri"/>
              </a:rPr>
              <a:t>: “Cream rises to the top.”</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BELIEF SYSTEM</a:t>
            </a:r>
            <a:r>
              <a:rPr b="0" i="0" lang="en-US"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Opportunity should be based only on an individual’s initiative, competence, and accomplishment.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If you have the abilities and work hard enough, you can compete with anyone to make your dreams come true.</a:t>
            </a:r>
            <a:endParaRPr b="0" i="0" sz="1400" u="none" cap="none" strike="noStrike">
              <a:solidFill>
                <a:srgbClr val="000000"/>
              </a:solidFill>
              <a:latin typeface="Arial"/>
              <a:ea typeface="Arial"/>
              <a:cs typeface="Arial"/>
              <a:sym typeface="Arial"/>
            </a:endParaRPr>
          </a:p>
        </p:txBody>
      </p:sp>
      <p:sp>
        <p:nvSpPr>
          <p:cNvPr id="335" name="Google Shape;335;p23"/>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handraise (1).jpg" id="340" name="Google Shape;340;p24"/>
          <p:cNvPicPr preferRelativeResize="0"/>
          <p:nvPr/>
        </p:nvPicPr>
        <p:blipFill rotWithShape="1">
          <a:blip r:embed="rId3">
            <a:alphaModFix/>
          </a:blip>
          <a:srcRect b="0" l="0" r="0" t="0"/>
          <a:stretch/>
        </p:blipFill>
        <p:spPr>
          <a:xfrm>
            <a:off x="0" y="-25610"/>
            <a:ext cx="9144000" cy="6883610"/>
          </a:xfrm>
          <a:prstGeom prst="rect">
            <a:avLst/>
          </a:prstGeom>
          <a:noFill/>
          <a:ln>
            <a:noFill/>
          </a:ln>
        </p:spPr>
      </p:pic>
      <p:sp>
        <p:nvSpPr>
          <p:cNvPr id="341" name="Google Shape;341;p24"/>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2" name="Google Shape;342;p24"/>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3. Meritocratist Lens Cont.</a:t>
            </a:r>
            <a:endParaRPr b="1" i="0" sz="3600" u="none" cap="none" strike="noStrike">
              <a:solidFill>
                <a:schemeClr val="lt1"/>
              </a:solidFill>
              <a:latin typeface="Calibri"/>
              <a:ea typeface="Calibri"/>
              <a:cs typeface="Calibri"/>
              <a:sym typeface="Calibri"/>
            </a:endParaRPr>
          </a:p>
        </p:txBody>
      </p:sp>
      <p:sp>
        <p:nvSpPr>
          <p:cNvPr id="343" name="Google Shape;343;p24"/>
          <p:cNvSpPr/>
          <p:nvPr/>
        </p:nvSpPr>
        <p:spPr>
          <a:xfrm>
            <a:off x="841375" y="1778000"/>
            <a:ext cx="7470775" cy="4257753"/>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STRENGTHS:</a:t>
            </a:r>
            <a:endParaRPr b="1"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Noto Sans Symbols"/>
              <a:buChar char="◆"/>
            </a:pPr>
            <a:r>
              <a:rPr b="1" i="0" lang="en-US" sz="2400" u="none" cap="none" strike="noStrike">
                <a:solidFill>
                  <a:srgbClr val="FFFFFF"/>
                </a:solidFill>
                <a:latin typeface="Calibri"/>
                <a:ea typeface="Calibri"/>
                <a:cs typeface="Calibri"/>
                <a:sym typeface="Calibri"/>
              </a:rPr>
              <a:t>self-reliant and strong individualists advocate for high standards of excellence believe every person counts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ISSUES:</a:t>
            </a:r>
            <a:endParaRPr b="1"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Noto Sans Symbols"/>
              <a:buChar char="◆"/>
            </a:pPr>
            <a:r>
              <a:rPr b="1" i="0" lang="en-US" sz="2400" u="none" cap="none" strike="noStrike">
                <a:solidFill>
                  <a:srgbClr val="FFFFFF"/>
                </a:solidFill>
                <a:latin typeface="Calibri"/>
                <a:ea typeface="Calibri"/>
                <a:cs typeface="Calibri"/>
                <a:sym typeface="Calibri"/>
              </a:rPr>
              <a:t>Unaware of the ways that organizational culture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    infrastructure create barriers for certain groups based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    on their lack of fit with the predominant culture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Noto Sans Symbols"/>
              <a:buChar char="◆"/>
            </a:pPr>
            <a:r>
              <a:rPr b="1" i="0" lang="en-US" sz="2400" u="none" cap="none" strike="noStrike">
                <a:solidFill>
                  <a:srgbClr val="FFFFFF"/>
                </a:solidFill>
                <a:latin typeface="Calibri"/>
                <a:ea typeface="Calibri"/>
                <a:cs typeface="Calibri"/>
                <a:sym typeface="Calibri"/>
              </a:rPr>
              <a:t>Focus on the individual to overcome barriers rather than acknowledge systems of inequities</a:t>
            </a:r>
            <a:endParaRPr b="0" i="0" sz="1400" u="none" cap="none" strike="noStrike">
              <a:solidFill>
                <a:srgbClr val="000000"/>
              </a:solidFill>
              <a:latin typeface="Arial"/>
              <a:ea typeface="Arial"/>
              <a:cs typeface="Arial"/>
              <a:sym typeface="Arial"/>
            </a:endParaRPr>
          </a:p>
        </p:txBody>
      </p:sp>
      <p:sp>
        <p:nvSpPr>
          <p:cNvPr id="344" name="Google Shape;344;p24"/>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Copy of DSC_9402.jpg" id="349" name="Google Shape;349;p25"/>
          <p:cNvPicPr preferRelativeResize="0"/>
          <p:nvPr/>
        </p:nvPicPr>
        <p:blipFill rotWithShape="1">
          <a:blip r:embed="rId3">
            <a:alphaModFix/>
          </a:blip>
          <a:srcRect b="0" l="0" r="0" t="0"/>
          <a:stretch/>
        </p:blipFill>
        <p:spPr>
          <a:xfrm>
            <a:off x="-1" y="-1"/>
            <a:ext cx="9144001" cy="6858001"/>
          </a:xfrm>
          <a:prstGeom prst="rect">
            <a:avLst/>
          </a:prstGeom>
          <a:noFill/>
          <a:ln>
            <a:noFill/>
          </a:ln>
        </p:spPr>
      </p:pic>
      <p:sp>
        <p:nvSpPr>
          <p:cNvPr id="350" name="Google Shape;350;p25"/>
          <p:cNvSpPr/>
          <p:nvPr/>
        </p:nvSpPr>
        <p:spPr>
          <a:xfrm>
            <a:off x="407988" y="414338"/>
            <a:ext cx="8320087" cy="6057900"/>
          </a:xfrm>
          <a:prstGeom prst="rect">
            <a:avLst/>
          </a:prstGeom>
          <a:solidFill>
            <a:schemeClr val="accent6">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1" name="Google Shape;351;p25"/>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Meritocratist Lens Discussion</a:t>
            </a:r>
            <a:endParaRPr b="1" i="0" sz="3600" u="none" cap="none" strike="noStrike">
              <a:solidFill>
                <a:schemeClr val="lt1"/>
              </a:solidFill>
              <a:latin typeface="Calibri"/>
              <a:ea typeface="Calibri"/>
              <a:cs typeface="Calibri"/>
              <a:sym typeface="Calibri"/>
            </a:endParaRPr>
          </a:p>
        </p:txBody>
      </p:sp>
      <p:sp>
        <p:nvSpPr>
          <p:cNvPr id="352" name="Google Shape;352;p25"/>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Turn and talk with a partner</a:t>
            </a:r>
            <a:endParaRPr b="1" i="0" sz="2400" u="none" cap="none" strike="noStrike">
              <a:solidFill>
                <a:schemeClr val="lt1"/>
              </a:solidFill>
              <a:latin typeface="Calibri"/>
              <a:ea typeface="Calibri"/>
              <a:cs typeface="Calibri"/>
              <a:sym typeface="Calibri"/>
            </a:endParaRPr>
          </a:p>
        </p:txBody>
      </p:sp>
      <p:sp>
        <p:nvSpPr>
          <p:cNvPr id="353" name="Google Shape;353;p25"/>
          <p:cNvSpPr/>
          <p:nvPr/>
        </p:nvSpPr>
        <p:spPr>
          <a:xfrm>
            <a:off x="841375" y="1510058"/>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Copy of DSC_9351.jpg" id="358" name="Google Shape;358;p26"/>
          <p:cNvPicPr preferRelativeResize="0"/>
          <p:nvPr/>
        </p:nvPicPr>
        <p:blipFill rotWithShape="1">
          <a:blip r:embed="rId3">
            <a:alphaModFix/>
          </a:blip>
          <a:srcRect b="0" l="0" r="0" t="0"/>
          <a:stretch/>
        </p:blipFill>
        <p:spPr>
          <a:xfrm>
            <a:off x="0" y="-66087"/>
            <a:ext cx="9144000" cy="6924087"/>
          </a:xfrm>
          <a:prstGeom prst="rect">
            <a:avLst/>
          </a:prstGeom>
          <a:noFill/>
          <a:ln>
            <a:noFill/>
          </a:ln>
        </p:spPr>
      </p:pic>
      <p:sp>
        <p:nvSpPr>
          <p:cNvPr id="359" name="Google Shape;359;p26"/>
          <p:cNvSpPr/>
          <p:nvPr/>
        </p:nvSpPr>
        <p:spPr>
          <a:xfrm>
            <a:off x="407988" y="414338"/>
            <a:ext cx="8325727" cy="6057900"/>
          </a:xfrm>
          <a:prstGeom prst="rect">
            <a:avLst/>
          </a:prstGeom>
          <a:solidFill>
            <a:schemeClr val="accent2">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0" name="Google Shape;360;p26"/>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Lense Processing</a:t>
            </a:r>
            <a:endParaRPr b="1" i="0" sz="3600" u="none" cap="none" strike="noStrike">
              <a:solidFill>
                <a:schemeClr val="lt1"/>
              </a:solidFill>
              <a:latin typeface="Calibri"/>
              <a:ea typeface="Calibri"/>
              <a:cs typeface="Calibri"/>
              <a:sym typeface="Calibri"/>
            </a:endParaRPr>
          </a:p>
        </p:txBody>
      </p:sp>
      <p:sp>
        <p:nvSpPr>
          <p:cNvPr id="361" name="Google Shape;361;p26"/>
          <p:cNvSpPr/>
          <p:nvPr/>
        </p:nvSpPr>
        <p:spPr>
          <a:xfrm>
            <a:off x="841375" y="1883498"/>
            <a:ext cx="7470775" cy="3212377"/>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 How are the 3 lenses embedded within the educational system?</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120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120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2. How do these lenses show up in our school?</a:t>
            </a:r>
            <a:endParaRPr b="1" i="0" sz="2400" u="none" cap="none" strike="noStrike">
              <a:solidFill>
                <a:schemeClr val="lt1"/>
              </a:solidFill>
              <a:latin typeface="Calibri"/>
              <a:ea typeface="Calibri"/>
              <a:cs typeface="Calibri"/>
              <a:sym typeface="Calibri"/>
            </a:endParaRPr>
          </a:p>
        </p:txBody>
      </p:sp>
      <p:sp>
        <p:nvSpPr>
          <p:cNvPr id="362" name="Google Shape;362;p26"/>
          <p:cNvSpPr/>
          <p:nvPr/>
        </p:nvSpPr>
        <p:spPr>
          <a:xfrm>
            <a:off x="846138" y="1510058"/>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descr="DSC_9393.jpg" id="367" name="Google Shape;367;p27"/>
          <p:cNvPicPr preferRelativeResize="0"/>
          <p:nvPr/>
        </p:nvPicPr>
        <p:blipFill rotWithShape="1">
          <a:blip r:embed="rId3">
            <a:alphaModFix/>
          </a:blip>
          <a:srcRect b="0" l="0" r="0" t="0"/>
          <a:stretch/>
        </p:blipFill>
        <p:spPr>
          <a:xfrm>
            <a:off x="0" y="0"/>
            <a:ext cx="9143999" cy="6858001"/>
          </a:xfrm>
          <a:prstGeom prst="rect">
            <a:avLst/>
          </a:prstGeom>
          <a:noFill/>
          <a:ln>
            <a:noFill/>
          </a:ln>
        </p:spPr>
      </p:pic>
      <p:sp>
        <p:nvSpPr>
          <p:cNvPr id="368" name="Google Shape;368;p27"/>
          <p:cNvSpPr/>
          <p:nvPr/>
        </p:nvSpPr>
        <p:spPr>
          <a:xfrm>
            <a:off x="4482294" y="0"/>
            <a:ext cx="4661706" cy="6858001"/>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9" name="Google Shape;369;p27"/>
          <p:cNvSpPr/>
          <p:nvPr/>
        </p:nvSpPr>
        <p:spPr>
          <a:xfrm>
            <a:off x="4981772" y="2460849"/>
            <a:ext cx="3594965" cy="1919709"/>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What did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you learn?</a:t>
            </a:r>
            <a:endParaRPr b="1" i="0" sz="6000" u="none" cap="none" strike="noStrike">
              <a:solidFill>
                <a:schemeClr val="lt1"/>
              </a:solidFill>
              <a:latin typeface="Calibri"/>
              <a:ea typeface="Calibri"/>
              <a:cs typeface="Calibri"/>
              <a:sym typeface="Calibri"/>
            </a:endParaRPr>
          </a:p>
        </p:txBody>
      </p:sp>
      <p:sp>
        <p:nvSpPr>
          <p:cNvPr id="370" name="Google Shape;370;p27"/>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8"/>
          <p:cNvSpPr/>
          <p:nvPr/>
        </p:nvSpPr>
        <p:spPr>
          <a:xfrm>
            <a:off x="0" y="4979853"/>
            <a:ext cx="9158271" cy="1892417"/>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6" name="Google Shape;376;p28"/>
          <p:cNvSpPr/>
          <p:nvPr/>
        </p:nvSpPr>
        <p:spPr>
          <a:xfrm>
            <a:off x="171249" y="5474694"/>
            <a:ext cx="8790799"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ctr">
              <a:lnSpc>
                <a:spcPct val="90000"/>
              </a:lnSpc>
              <a:spcBef>
                <a:spcPts val="0"/>
              </a:spcBef>
              <a:spcAft>
                <a:spcPts val="0"/>
              </a:spcAft>
              <a:buClr>
                <a:srgbClr val="000000"/>
              </a:buClr>
              <a:buSzPts val="4200"/>
              <a:buFont typeface="Arial"/>
              <a:buNone/>
            </a:pPr>
            <a:r>
              <a:rPr b="1" i="0" lang="en-US" sz="4200" u="none" cap="none" strike="noStrike">
                <a:solidFill>
                  <a:schemeClr val="lt1"/>
                </a:solidFill>
                <a:latin typeface="Calibri"/>
                <a:ea typeface="Calibri"/>
                <a:cs typeface="Calibri"/>
                <a:sym typeface="Calibri"/>
              </a:rPr>
              <a:t>How does bias manifest in our school?</a:t>
            </a:r>
            <a:endParaRPr b="1" i="0" sz="4200" u="none" cap="none" strike="noStrike">
              <a:solidFill>
                <a:schemeClr val="lt1"/>
              </a:solidFill>
              <a:latin typeface="Calibri"/>
              <a:ea typeface="Calibri"/>
              <a:cs typeface="Calibri"/>
              <a:sym typeface="Calibri"/>
            </a:endParaRPr>
          </a:p>
        </p:txBody>
      </p:sp>
      <p:sp>
        <p:nvSpPr>
          <p:cNvPr id="377" name="Google Shape;377;p28"/>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pic>
        <p:nvPicPr>
          <p:cNvPr descr="DSC_9285.jpg" id="378" name="Google Shape;378;p28"/>
          <p:cNvPicPr preferRelativeResize="0"/>
          <p:nvPr/>
        </p:nvPicPr>
        <p:blipFill rotWithShape="1">
          <a:blip r:embed="rId3">
            <a:alphaModFix/>
          </a:blip>
          <a:srcRect b="0" l="0" r="0" t="0"/>
          <a:stretch/>
        </p:blipFill>
        <p:spPr>
          <a:xfrm>
            <a:off x="0" y="-1"/>
            <a:ext cx="9144000" cy="5122543"/>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9"/>
          <p:cNvSpPr txBox="1"/>
          <p:nvPr/>
        </p:nvSpPr>
        <p:spPr>
          <a:xfrm>
            <a:off x="457200" y="4568882"/>
            <a:ext cx="8339138" cy="1760449"/>
          </a:xfrm>
          <a:prstGeom prst="rect">
            <a:avLst/>
          </a:prstGeom>
          <a:noFill/>
          <a:ln>
            <a:noFill/>
          </a:ln>
          <a:effectLst>
            <a:outerShdw blurRad="25400" rotWithShape="0" algn="tl" dir="2700000" dist="12700">
              <a:srgbClr val="000000">
                <a:alpha val="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9081B"/>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385" name="Google Shape;385;p29"/>
          <p:cNvSpPr txBox="1"/>
          <p:nvPr/>
        </p:nvSpPr>
        <p:spPr>
          <a:xfrm>
            <a:off x="457200" y="3719513"/>
            <a:ext cx="8375650" cy="892175"/>
          </a:xfrm>
          <a:prstGeom prst="rect">
            <a:avLst/>
          </a:prstGeom>
          <a:noFill/>
          <a:ln>
            <a:noFill/>
          </a:ln>
          <a:effectLst>
            <a:outerShdw blurRad="25400" rotWithShape="0" algn="tl" dir="2700000" dist="127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Who am I?</a:t>
            </a:r>
            <a:endParaRPr b="1" i="0" sz="3600" u="none" cap="none" strike="noStrike">
              <a:solidFill>
                <a:srgbClr val="FFFFFF"/>
              </a:solidFill>
              <a:latin typeface="Calibri"/>
              <a:ea typeface="Calibri"/>
              <a:cs typeface="Calibri"/>
              <a:sym typeface="Calibri"/>
            </a:endParaRPr>
          </a:p>
        </p:txBody>
      </p:sp>
      <p:pic>
        <p:nvPicPr>
          <p:cNvPr descr="DSC_9273.jpg" id="386" name="Google Shape;386;p29"/>
          <p:cNvPicPr preferRelativeResize="0"/>
          <p:nvPr/>
        </p:nvPicPr>
        <p:blipFill rotWithShape="1">
          <a:blip r:embed="rId3">
            <a:alphaModFix/>
          </a:blip>
          <a:srcRect b="0" l="0" r="0" t="0"/>
          <a:stretch/>
        </p:blipFill>
        <p:spPr>
          <a:xfrm>
            <a:off x="-4747" y="-1"/>
            <a:ext cx="9158271" cy="4261347"/>
          </a:xfrm>
          <a:prstGeom prst="rect">
            <a:avLst/>
          </a:prstGeom>
          <a:noFill/>
          <a:ln>
            <a:noFill/>
          </a:ln>
        </p:spPr>
      </p:pic>
      <p:sp>
        <p:nvSpPr>
          <p:cNvPr id="387" name="Google Shape;387;p29"/>
          <p:cNvSpPr/>
          <p:nvPr/>
        </p:nvSpPr>
        <p:spPr>
          <a:xfrm>
            <a:off x="0" y="4261345"/>
            <a:ext cx="9153525" cy="2620467"/>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chemeClr val="lt1"/>
                </a:solidFill>
                <a:latin typeface="Calibri"/>
                <a:ea typeface="Calibri"/>
                <a:cs typeface="Calibri"/>
                <a:sym typeface="Calibri"/>
              </a:rPr>
              <a:t>Where do we go from here?</a:t>
            </a:r>
            <a:endParaRPr b="0" i="0" sz="50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Classroom 4 still 2 (1).jpeg" id="102" name="Google Shape;102;p3"/>
          <p:cNvPicPr preferRelativeResize="0"/>
          <p:nvPr/>
        </p:nvPicPr>
        <p:blipFill rotWithShape="1">
          <a:blip r:embed="rId3">
            <a:alphaModFix/>
          </a:blip>
          <a:srcRect b="0" l="0" r="0" t="0"/>
          <a:stretch/>
        </p:blipFill>
        <p:spPr>
          <a:xfrm>
            <a:off x="1" y="-1"/>
            <a:ext cx="9144000" cy="6963233"/>
          </a:xfrm>
          <a:prstGeom prst="rect">
            <a:avLst/>
          </a:prstGeom>
          <a:noFill/>
          <a:ln>
            <a:noFill/>
          </a:ln>
        </p:spPr>
      </p:pic>
      <p:sp>
        <p:nvSpPr>
          <p:cNvPr id="103" name="Google Shape;103;p3"/>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 name="Google Shape;104;p3"/>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Set the Context</a:t>
            </a:r>
            <a:endParaRPr b="1" i="0" sz="3600" u="none" cap="none" strike="noStrike">
              <a:solidFill>
                <a:schemeClr val="lt1"/>
              </a:solidFill>
              <a:latin typeface="Calibri"/>
              <a:ea typeface="Calibri"/>
              <a:cs typeface="Calibri"/>
              <a:sym typeface="Calibri"/>
            </a:endParaRPr>
          </a:p>
        </p:txBody>
      </p:sp>
      <p:sp>
        <p:nvSpPr>
          <p:cNvPr id="105" name="Google Shape;105;p3"/>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TBD</a:t>
            </a:r>
            <a:endParaRPr b="1" i="0" sz="2400" u="none" cap="none" strike="noStrike">
              <a:solidFill>
                <a:schemeClr val="lt1"/>
              </a:solidFill>
              <a:latin typeface="Calibri"/>
              <a:ea typeface="Calibri"/>
              <a:cs typeface="Calibri"/>
              <a:sym typeface="Calibri"/>
            </a:endParaRPr>
          </a:p>
        </p:txBody>
      </p:sp>
      <p:sp>
        <p:nvSpPr>
          <p:cNvPr id="106" name="Google Shape;106;p3"/>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P47A2960.jpg" id="393" name="Google Shape;393;p30"/>
          <p:cNvPicPr preferRelativeResize="0"/>
          <p:nvPr/>
        </p:nvPicPr>
        <p:blipFill rotWithShape="1">
          <a:blip r:embed="rId3">
            <a:alphaModFix/>
          </a:blip>
          <a:srcRect b="0" l="0" r="0" t="0"/>
          <a:stretch/>
        </p:blipFill>
        <p:spPr>
          <a:xfrm>
            <a:off x="0" y="0"/>
            <a:ext cx="9144000" cy="6892462"/>
          </a:xfrm>
          <a:prstGeom prst="rect">
            <a:avLst/>
          </a:prstGeom>
          <a:solidFill>
            <a:srgbClr val="FFFFFF"/>
          </a:solidFill>
          <a:ln>
            <a:noFill/>
          </a:ln>
        </p:spPr>
      </p:pic>
      <p:sp>
        <p:nvSpPr>
          <p:cNvPr id="394" name="Google Shape;394;p30"/>
          <p:cNvSpPr/>
          <p:nvPr/>
        </p:nvSpPr>
        <p:spPr>
          <a:xfrm>
            <a:off x="0" y="0"/>
            <a:ext cx="9144000" cy="6892925"/>
          </a:xfrm>
          <a:prstGeom prst="rect">
            <a:avLst/>
          </a:prstGeom>
          <a:solidFill>
            <a:srgbClr val="241A48">
              <a:alpha val="6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Thank You</a:t>
            </a:r>
            <a:endParaRPr b="1" i="0" sz="60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Classroom 4 still 2 (1).jpeg" id="111" name="Google Shape;111;p4"/>
          <p:cNvPicPr preferRelativeResize="0"/>
          <p:nvPr/>
        </p:nvPicPr>
        <p:blipFill rotWithShape="1">
          <a:blip r:embed="rId3">
            <a:alphaModFix/>
          </a:blip>
          <a:srcRect b="0" l="0" r="0" t="0"/>
          <a:stretch/>
        </p:blipFill>
        <p:spPr>
          <a:xfrm>
            <a:off x="1" y="-1"/>
            <a:ext cx="9144000" cy="6963233"/>
          </a:xfrm>
          <a:prstGeom prst="rect">
            <a:avLst/>
          </a:prstGeom>
          <a:noFill/>
          <a:ln>
            <a:noFill/>
          </a:ln>
        </p:spPr>
      </p:pic>
      <p:sp>
        <p:nvSpPr>
          <p:cNvPr id="112" name="Google Shape;112;p4"/>
          <p:cNvSpPr/>
          <p:nvPr/>
        </p:nvSpPr>
        <p:spPr>
          <a:xfrm>
            <a:off x="407988" y="414338"/>
            <a:ext cx="8320087" cy="6057900"/>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 name="Google Shape;113;p4"/>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Case Study</a:t>
            </a:r>
            <a:endParaRPr b="1" i="0" sz="3600" u="none" cap="none" strike="noStrike">
              <a:solidFill>
                <a:schemeClr val="lt1"/>
              </a:solidFill>
              <a:latin typeface="Calibri"/>
              <a:ea typeface="Calibri"/>
              <a:cs typeface="Calibri"/>
              <a:sym typeface="Calibri"/>
            </a:endParaRPr>
          </a:p>
        </p:txBody>
      </p:sp>
      <p:sp>
        <p:nvSpPr>
          <p:cNvPr id="114" name="Google Shape;114;p4"/>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768378" y="1613939"/>
            <a:ext cx="7291387"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After reading the case study, we’ll work through the following protocol to examine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1) Identify the problem or problems posed by the case study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2) Take stock of the different perspectives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3) Consider possible barriers and opportunities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4) Imagine equitable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5) Brainstorm a list of immediate-term responses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6) Brainstorm long-term policy and practice adjustments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7) Propose your plan of action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p:nvPr/>
        </p:nvSpPr>
        <p:spPr>
          <a:xfrm>
            <a:off x="0" y="-68263"/>
            <a:ext cx="9278938" cy="6994526"/>
          </a:xfrm>
          <a:prstGeom prst="rect">
            <a:avLst/>
          </a:prstGeom>
          <a:solidFill>
            <a:srgbClr val="3026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22" name="Google Shape;122;p5"/>
          <p:cNvSpPr txBox="1"/>
          <p:nvPr/>
        </p:nvSpPr>
        <p:spPr>
          <a:xfrm>
            <a:off x="407988" y="482600"/>
            <a:ext cx="7964336" cy="11986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4F4F2"/>
              </a:buClr>
              <a:buSzPts val="3600"/>
              <a:buFont typeface="Arial"/>
              <a:buNone/>
            </a:pPr>
            <a:r>
              <a:rPr b="1" i="0" lang="en-US" sz="3600" u="none" cap="none" strike="noStrike">
                <a:solidFill>
                  <a:srgbClr val="F4F4F2"/>
                </a:solidFill>
                <a:latin typeface="Calibri"/>
                <a:ea typeface="Calibri"/>
                <a:cs typeface="Calibri"/>
                <a:sym typeface="Calibri"/>
              </a:rPr>
              <a:t>Who Am I?</a:t>
            </a:r>
            <a:endParaRPr b="1" i="0" sz="3600" u="none" cap="none" strike="noStrike">
              <a:solidFill>
                <a:srgbClr val="F4F4F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F4F4F2"/>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0" i="0" sz="2800" u="none" cap="none" strike="noStrike">
              <a:solidFill>
                <a:srgbClr val="F4F4F2"/>
              </a:solidFill>
              <a:latin typeface="Calibri"/>
              <a:ea typeface="Calibri"/>
              <a:cs typeface="Calibri"/>
              <a:sym typeface="Calibri"/>
            </a:endParaRPr>
          </a:p>
        </p:txBody>
      </p:sp>
      <p:sp>
        <p:nvSpPr>
          <p:cNvPr id="123" name="Google Shape;123;p5"/>
          <p:cNvSpPr/>
          <p:nvPr/>
        </p:nvSpPr>
        <p:spPr>
          <a:xfrm>
            <a:off x="382588" y="1251272"/>
            <a:ext cx="7837379" cy="48320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Calibri"/>
                <a:ea typeface="Calibri"/>
                <a:cs typeface="Calibri"/>
                <a:sym typeface="Calibri"/>
              </a:rPr>
              <a:t>Complete the sentence, “I am…” using as many descriptors as you can think of in sixty seconds.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Calibri"/>
                <a:ea typeface="Calibri"/>
                <a:cs typeface="Calibri"/>
                <a:sym typeface="Calibri"/>
              </a:rPr>
              <a:t>I am ____________________________________.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Calibri"/>
                <a:ea typeface="Calibri"/>
                <a:cs typeface="Calibri"/>
                <a:sym typeface="Calibri"/>
              </a:rPr>
              <a:t>I am ____________________________________.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Calibri"/>
                <a:ea typeface="Calibri"/>
                <a:cs typeface="Calibri"/>
                <a:sym typeface="Calibri"/>
              </a:rPr>
              <a:t>I am ____________________________________.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Calibri"/>
                <a:ea typeface="Calibri"/>
                <a:cs typeface="Calibri"/>
                <a:sym typeface="Calibri"/>
              </a:rPr>
              <a:t>I am ____________________________________.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Calibri"/>
                <a:ea typeface="Calibri"/>
                <a:cs typeface="Calibri"/>
                <a:sym typeface="Calibri"/>
              </a:rPr>
              <a:t>I am ____________________________________.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Calibri"/>
                <a:ea typeface="Calibri"/>
                <a:cs typeface="Calibri"/>
                <a:sym typeface="Calibri"/>
              </a:rPr>
              <a:t>I am ____________________________________.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accent1"/>
                </a:solidFill>
                <a:latin typeface="Calibri"/>
                <a:ea typeface="Calibri"/>
                <a:cs typeface="Calibri"/>
                <a:sym typeface="Calibri"/>
              </a:rPr>
              <a:t>I am ____________________________________.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DSC_9368.jpg" id="128" name="Google Shape;128;p6"/>
          <p:cNvPicPr preferRelativeResize="0"/>
          <p:nvPr/>
        </p:nvPicPr>
        <p:blipFill rotWithShape="1">
          <a:blip r:embed="rId3">
            <a:alphaModFix/>
          </a:blip>
          <a:srcRect b="0" l="0" r="0" t="0"/>
          <a:stretch/>
        </p:blipFill>
        <p:spPr>
          <a:xfrm>
            <a:off x="0" y="-54217"/>
            <a:ext cx="9144000" cy="6940755"/>
          </a:xfrm>
          <a:prstGeom prst="rect">
            <a:avLst/>
          </a:prstGeom>
          <a:noFill/>
          <a:ln>
            <a:noFill/>
          </a:ln>
        </p:spPr>
      </p:pic>
      <p:sp>
        <p:nvSpPr>
          <p:cNvPr id="129" name="Google Shape;129;p6"/>
          <p:cNvSpPr/>
          <p:nvPr/>
        </p:nvSpPr>
        <p:spPr>
          <a:xfrm>
            <a:off x="407988" y="414338"/>
            <a:ext cx="8320087" cy="6057900"/>
          </a:xfrm>
          <a:prstGeom prst="rect">
            <a:avLst/>
          </a:prstGeom>
          <a:solidFill>
            <a:schemeClr val="accent6">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 name="Google Shape;130;p6"/>
          <p:cNvSpPr/>
          <p:nvPr/>
        </p:nvSpPr>
        <p:spPr>
          <a:xfrm>
            <a:off x="841375" y="1107361"/>
            <a:ext cx="7156450" cy="4871317"/>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3400"/>
              <a:buFont typeface="Calibri"/>
              <a:buNone/>
            </a:pPr>
            <a:r>
              <a:rPr b="1" i="0" lang="en-US" sz="3400" u="none" cap="none" strike="noStrike">
                <a:solidFill>
                  <a:schemeClr val="lt1"/>
                </a:solidFill>
                <a:latin typeface="Calibri"/>
                <a:ea typeface="Calibri"/>
                <a:cs typeface="Calibri"/>
                <a:sym typeface="Calibri"/>
              </a:rPr>
              <a:t>“When I do not know myself, I cannot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400"/>
              <a:buFont typeface="Calibri"/>
              <a:buNone/>
            </a:pPr>
            <a:r>
              <a:rPr b="1" i="0" lang="en-US" sz="3400" u="none" cap="none" strike="noStrike">
                <a:solidFill>
                  <a:schemeClr val="lt1"/>
                </a:solidFill>
                <a:latin typeface="Calibri"/>
                <a:ea typeface="Calibri"/>
                <a:cs typeface="Calibri"/>
                <a:sym typeface="Calibri"/>
              </a:rPr>
              <a:t>know who my students are.  I will see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400"/>
              <a:buFont typeface="Calibri"/>
              <a:buNone/>
            </a:pPr>
            <a:r>
              <a:rPr b="1" i="0" lang="en-US" sz="3400" u="none" cap="none" strike="noStrike">
                <a:solidFill>
                  <a:schemeClr val="lt1"/>
                </a:solidFill>
                <a:latin typeface="Calibri"/>
                <a:ea typeface="Calibri"/>
                <a:cs typeface="Calibri"/>
                <a:sym typeface="Calibri"/>
              </a:rPr>
              <a:t>them through a glass darkly in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400"/>
              <a:buFont typeface="Calibri"/>
              <a:buNone/>
            </a:pPr>
            <a:r>
              <a:rPr b="1" i="0" lang="en-US" sz="3400" u="none" cap="none" strike="noStrike">
                <a:solidFill>
                  <a:schemeClr val="lt1"/>
                </a:solidFill>
                <a:latin typeface="Calibri"/>
                <a:ea typeface="Calibri"/>
                <a:cs typeface="Calibri"/>
                <a:sym typeface="Calibri"/>
              </a:rPr>
              <a:t>shadows of my unexamined life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400"/>
              <a:buFont typeface="Calibri"/>
              <a:buNone/>
            </a:pPr>
            <a:r>
              <a:rPr b="1" i="0" lang="en-US" sz="3400" u="none" cap="none" strike="noStrike">
                <a:solidFill>
                  <a:schemeClr val="lt1"/>
                </a:solidFill>
                <a:latin typeface="Calibri"/>
                <a:ea typeface="Calibri"/>
                <a:cs typeface="Calibri"/>
                <a:sym typeface="Calibri"/>
              </a:rPr>
              <a:t>And when I cannot see them clearly,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400"/>
              <a:buFont typeface="Calibri"/>
              <a:buNone/>
            </a:pPr>
            <a:r>
              <a:rPr b="1" i="0" lang="en-US" sz="3400" u="none" cap="none" strike="noStrike">
                <a:solidFill>
                  <a:schemeClr val="lt1"/>
                </a:solidFill>
                <a:latin typeface="Calibri"/>
                <a:ea typeface="Calibri"/>
                <a:cs typeface="Calibri"/>
                <a:sym typeface="Calibri"/>
              </a:rPr>
              <a:t>I cannot teach them well”</a:t>
            </a:r>
            <a:endParaRPr b="1" i="0" sz="3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3400"/>
              <a:buFont typeface="Calibri"/>
              <a:buNone/>
            </a:pPr>
            <a:r>
              <a:rPr b="0" i="0" lang="en-US" sz="3400" u="none" cap="none" strike="noStrike">
                <a:solidFill>
                  <a:schemeClr val="lt1"/>
                </a:solidFill>
                <a:latin typeface="Calibri"/>
                <a:ea typeface="Calibri"/>
                <a:cs typeface="Calibri"/>
                <a:sym typeface="Calibri"/>
              </a:rPr>
              <a:t>                                                                                        –Parker Palmer</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Classroom 4 still 2 (1).jpeg" id="135" name="Google Shape;135;p7"/>
          <p:cNvPicPr preferRelativeResize="0"/>
          <p:nvPr/>
        </p:nvPicPr>
        <p:blipFill rotWithShape="1">
          <a:blip r:embed="rId3">
            <a:alphaModFix/>
          </a:blip>
          <a:srcRect b="0" l="0" r="0" t="0"/>
          <a:stretch/>
        </p:blipFill>
        <p:spPr>
          <a:xfrm>
            <a:off x="1" y="-1"/>
            <a:ext cx="9144000" cy="6963233"/>
          </a:xfrm>
          <a:prstGeom prst="rect">
            <a:avLst/>
          </a:prstGeom>
          <a:noFill/>
          <a:ln>
            <a:noFill/>
          </a:ln>
        </p:spPr>
      </p:pic>
      <p:sp>
        <p:nvSpPr>
          <p:cNvPr id="136" name="Google Shape;136;p7"/>
          <p:cNvSpPr/>
          <p:nvPr/>
        </p:nvSpPr>
        <p:spPr>
          <a:xfrm>
            <a:off x="407988" y="414338"/>
            <a:ext cx="8320087" cy="6057900"/>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137" name="Google Shape;137;p7"/>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Pre-work: “Equity: Literacy for All”</a:t>
            </a:r>
            <a:endParaRPr b="1" i="0" sz="3600" u="none" cap="none" strike="noStrike">
              <a:solidFill>
                <a:schemeClr val="lt1"/>
              </a:solidFill>
              <a:latin typeface="Calibri"/>
              <a:ea typeface="Calibri"/>
              <a:cs typeface="Calibri"/>
              <a:sym typeface="Calibri"/>
            </a:endParaRPr>
          </a:p>
        </p:txBody>
      </p:sp>
      <p:sp>
        <p:nvSpPr>
          <p:cNvPr id="138" name="Google Shape;138;p7"/>
          <p:cNvSpPr/>
          <p:nvPr/>
        </p:nvSpPr>
        <p:spPr>
          <a:xfrm>
            <a:off x="841375" y="1778000"/>
            <a:ext cx="7286625" cy="508000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190500" lvl="0" marL="34290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139" name="Google Shape;139;p7"/>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40" name="Google Shape;140;p7"/>
          <p:cNvSpPr txBox="1"/>
          <p:nvPr/>
        </p:nvSpPr>
        <p:spPr>
          <a:xfrm>
            <a:off x="789037" y="1815191"/>
            <a:ext cx="7296150" cy="40011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What’d you think about the article?</a:t>
            </a:r>
            <a:endParaRPr b="0" i="0" sz="2400" u="none" cap="none" strike="noStrike">
              <a:solidFill>
                <a:srgbClr val="FFFFFF"/>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p:nvPr/>
        </p:nvSpPr>
        <p:spPr>
          <a:xfrm>
            <a:off x="0" y="-68263"/>
            <a:ext cx="9278938" cy="6994526"/>
          </a:xfrm>
          <a:prstGeom prst="rect">
            <a:avLst/>
          </a:prstGeom>
          <a:solidFill>
            <a:srgbClr val="3026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grpSp>
        <p:nvGrpSpPr>
          <p:cNvPr id="147" name="Google Shape;147;p8"/>
          <p:cNvGrpSpPr/>
          <p:nvPr/>
        </p:nvGrpSpPr>
        <p:grpSpPr>
          <a:xfrm>
            <a:off x="83608" y="790490"/>
            <a:ext cx="8946092" cy="5781834"/>
            <a:chOff x="360" y="264"/>
            <a:chExt cx="19440" cy="11520"/>
          </a:xfrm>
        </p:grpSpPr>
        <p:sp>
          <p:nvSpPr>
            <p:cNvPr id="148" name="Google Shape;148;p8"/>
            <p:cNvSpPr txBox="1"/>
            <p:nvPr/>
          </p:nvSpPr>
          <p:spPr>
            <a:xfrm>
              <a:off x="7740" y="4432"/>
              <a:ext cx="6300" cy="4446"/>
            </a:xfrm>
            <a:prstGeom prst="rect">
              <a:avLst/>
            </a:prstGeom>
            <a:solidFill>
              <a:srgbClr val="FFFFFF"/>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B3B3B"/>
                  </a:solidFill>
                  <a:latin typeface="Calibri"/>
                  <a:ea typeface="Calibri"/>
                  <a:cs typeface="Calibri"/>
                  <a:sym typeface="Calibri"/>
                </a:rPr>
                <a:t> </a:t>
              </a:r>
              <a:endParaRPr b="0" i="0" sz="2000" u="none" cap="none" strike="noStrike">
                <a:solidFill>
                  <a:srgbClr val="3B3B3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B3B3B"/>
                  </a:solidFill>
                  <a:latin typeface="Calibri"/>
                  <a:ea typeface="Calibri"/>
                  <a:cs typeface="Calibri"/>
                  <a:sym typeface="Calibri"/>
                </a:rPr>
                <a:t>Developing a Culturally Competent School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B3B3B"/>
                  </a:solidFill>
                  <a:latin typeface="Calibri"/>
                  <a:ea typeface="Calibri"/>
                  <a:cs typeface="Calibri"/>
                  <a:sym typeface="Calibri"/>
                </a:rPr>
                <a:t>reflections on my role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B3B3B"/>
                  </a:solidFill>
                  <a:latin typeface="Calibri"/>
                  <a:ea typeface="Calibri"/>
                  <a:cs typeface="Calibri"/>
                  <a:sym typeface="Calibri"/>
                </a:rPr>
                <a:t>               </a:t>
              </a:r>
              <a:endParaRPr b="0" i="0" sz="2000" u="none" cap="none" strike="noStrike">
                <a:solidFill>
                  <a:srgbClr val="3B3B3B"/>
                </a:solidFill>
                <a:latin typeface="Calibri"/>
                <a:ea typeface="Calibri"/>
                <a:cs typeface="Calibri"/>
                <a:sym typeface="Calibri"/>
              </a:endParaRPr>
            </a:p>
          </p:txBody>
        </p:sp>
        <p:sp>
          <p:nvSpPr>
            <p:cNvPr id="149" name="Google Shape;149;p8"/>
            <p:cNvSpPr/>
            <p:nvPr/>
          </p:nvSpPr>
          <p:spPr>
            <a:xfrm>
              <a:off x="360" y="432"/>
              <a:ext cx="9000" cy="6660"/>
            </a:xfrm>
            <a:prstGeom prst="cloudCallout">
              <a:avLst>
                <a:gd fmla="val 56699" name="adj1"/>
                <a:gd fmla="val 11259" name="adj2"/>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8"/>
            <p:cNvSpPr txBox="1"/>
            <p:nvPr/>
          </p:nvSpPr>
          <p:spPr>
            <a:xfrm>
              <a:off x="1725" y="1608"/>
              <a:ext cx="6894" cy="249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What are the implications for me in my role at my school/work?</a:t>
              </a:r>
              <a:endParaRPr b="0" i="0" sz="1400" u="none" cap="none" strike="noStrike">
                <a:solidFill>
                  <a:srgbClr val="000000"/>
                </a:solidFill>
                <a:latin typeface="Arial"/>
                <a:ea typeface="Arial"/>
                <a:cs typeface="Arial"/>
                <a:sym typeface="Arial"/>
              </a:endParaRPr>
            </a:p>
          </p:txBody>
        </p:sp>
        <p:sp>
          <p:nvSpPr>
            <p:cNvPr id="151" name="Google Shape;151;p8"/>
            <p:cNvSpPr/>
            <p:nvPr/>
          </p:nvSpPr>
          <p:spPr>
            <a:xfrm>
              <a:off x="13140" y="7104"/>
              <a:ext cx="6660" cy="4680"/>
            </a:xfrm>
            <a:prstGeom prst="wedgeRectCallout">
              <a:avLst>
                <a:gd fmla="val -38273" name="adj1"/>
                <a:gd fmla="val -75620" name="adj2"/>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8"/>
            <p:cNvSpPr txBox="1"/>
            <p:nvPr/>
          </p:nvSpPr>
          <p:spPr>
            <a:xfrm>
              <a:off x="13185" y="7158"/>
              <a:ext cx="6435" cy="418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B3B3B"/>
                  </a:solidFill>
                  <a:latin typeface="Calibri"/>
                  <a:ea typeface="Calibri"/>
                  <a:cs typeface="Calibri"/>
                  <a:sym typeface="Calibri"/>
                </a:rPr>
                <a:t>Challenges I face with respect to cultural differences is…</a:t>
              </a:r>
              <a:endParaRPr b="0" i="0" sz="2000" u="none" cap="none" strike="noStrike">
                <a:solidFill>
                  <a:srgbClr val="3B3B3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B3B3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B3B3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B3B3B"/>
                  </a:solidFill>
                  <a:latin typeface="Calibri"/>
                  <a:ea typeface="Calibri"/>
                  <a:cs typeface="Calibri"/>
                  <a:sym typeface="Calibri"/>
                </a:rPr>
                <a:t>Therefore, I will…</a:t>
              </a:r>
              <a:endParaRPr b="0" i="0" sz="1400" u="none" cap="none" strike="noStrike">
                <a:solidFill>
                  <a:srgbClr val="000000"/>
                </a:solidFill>
                <a:latin typeface="Arial"/>
                <a:ea typeface="Arial"/>
                <a:cs typeface="Arial"/>
                <a:sym typeface="Arial"/>
              </a:endParaRPr>
            </a:p>
          </p:txBody>
        </p:sp>
        <p:sp>
          <p:nvSpPr>
            <p:cNvPr id="153" name="Google Shape;153;p8"/>
            <p:cNvSpPr/>
            <p:nvPr/>
          </p:nvSpPr>
          <p:spPr>
            <a:xfrm>
              <a:off x="11880" y="264"/>
              <a:ext cx="7920" cy="4500"/>
            </a:xfrm>
            <a:prstGeom prst="wedgeEllipseCallout">
              <a:avLst>
                <a:gd fmla="val -34343" name="adj1"/>
                <a:gd fmla="val 56287" name="adj2"/>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8"/>
            <p:cNvSpPr txBox="1"/>
            <p:nvPr/>
          </p:nvSpPr>
          <p:spPr>
            <a:xfrm>
              <a:off x="12978" y="984"/>
              <a:ext cx="5562" cy="52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B3B3B"/>
                  </a:solidFill>
                  <a:latin typeface="Calibri"/>
                  <a:ea typeface="Calibri"/>
                  <a:cs typeface="Calibri"/>
                  <a:sym typeface="Calibri"/>
                </a:rPr>
                <a:t>Hearing this information makes me think…</a:t>
              </a:r>
              <a:endParaRPr b="0" i="0" sz="1400" u="none" cap="none" strike="noStrike">
                <a:solidFill>
                  <a:srgbClr val="000000"/>
                </a:solidFill>
                <a:latin typeface="Arial"/>
                <a:ea typeface="Arial"/>
                <a:cs typeface="Arial"/>
                <a:sym typeface="Arial"/>
              </a:endParaRPr>
            </a:p>
          </p:txBody>
        </p:sp>
        <p:sp>
          <p:nvSpPr>
            <p:cNvPr id="155" name="Google Shape;155;p8"/>
            <p:cNvSpPr/>
            <p:nvPr/>
          </p:nvSpPr>
          <p:spPr>
            <a:xfrm>
              <a:off x="540" y="7824"/>
              <a:ext cx="8820" cy="3960"/>
            </a:xfrm>
            <a:prstGeom prst="wedgeRoundRectCallout">
              <a:avLst>
                <a:gd fmla="val 34421" name="adj1"/>
                <a:gd fmla="val -74468" name="adj2"/>
                <a:gd fmla="val 16667" name="adj3"/>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8"/>
            <p:cNvSpPr txBox="1"/>
            <p:nvPr/>
          </p:nvSpPr>
          <p:spPr>
            <a:xfrm>
              <a:off x="1028" y="8146"/>
              <a:ext cx="7920" cy="73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B3B3B"/>
                  </a:solidFill>
                  <a:latin typeface="Calibri"/>
                  <a:ea typeface="Calibri"/>
                  <a:cs typeface="Calibri"/>
                  <a:sym typeface="Calibri"/>
                </a:rPr>
                <a:t>By participating in this conversation today, I’ve changed my thinking about…</a:t>
              </a:r>
              <a:endParaRPr b="0" i="0" sz="1400" u="none" cap="none" strike="noStrike">
                <a:solidFill>
                  <a:srgbClr val="000000"/>
                </a:solidFill>
                <a:latin typeface="Arial"/>
                <a:ea typeface="Arial"/>
                <a:cs typeface="Arial"/>
                <a:sym typeface="Arial"/>
              </a:endParaRPr>
            </a:p>
          </p:txBody>
        </p:sp>
      </p:grpSp>
      <p:pic>
        <p:nvPicPr>
          <p:cNvPr descr="j0187587[1]" id="157" name="Google Shape;157;p8"/>
          <p:cNvPicPr preferRelativeResize="0"/>
          <p:nvPr/>
        </p:nvPicPr>
        <p:blipFill rotWithShape="1">
          <a:blip r:embed="rId3">
            <a:alphaModFix/>
          </a:blip>
          <a:srcRect b="0" l="0" r="0" t="0"/>
          <a:stretch/>
        </p:blipFill>
        <p:spPr>
          <a:xfrm>
            <a:off x="4634241" y="4272007"/>
            <a:ext cx="636588" cy="739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elect-more-women.jpg" id="163" name="Google Shape;163;p9"/>
          <p:cNvPicPr preferRelativeResize="0"/>
          <p:nvPr/>
        </p:nvPicPr>
        <p:blipFill rotWithShape="1">
          <a:blip r:embed="rId3">
            <a:alphaModFix/>
          </a:blip>
          <a:srcRect b="0" l="0" r="0" t="0"/>
          <a:stretch/>
        </p:blipFill>
        <p:spPr>
          <a:xfrm>
            <a:off x="1" y="0"/>
            <a:ext cx="9172418" cy="6865937"/>
          </a:xfrm>
          <a:prstGeom prst="rect">
            <a:avLst/>
          </a:prstGeom>
          <a:noFill/>
          <a:ln>
            <a:noFill/>
          </a:ln>
        </p:spPr>
      </p:pic>
      <p:sp>
        <p:nvSpPr>
          <p:cNvPr id="164" name="Google Shape;164;p9"/>
          <p:cNvSpPr/>
          <p:nvPr/>
        </p:nvSpPr>
        <p:spPr>
          <a:xfrm>
            <a:off x="-3192" y="0"/>
            <a:ext cx="9161463" cy="6865938"/>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5" name="Google Shape;165;p9"/>
          <p:cNvSpPr txBox="1"/>
          <p:nvPr/>
        </p:nvSpPr>
        <p:spPr>
          <a:xfrm>
            <a:off x="817596" y="514870"/>
            <a:ext cx="8229600" cy="6461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Factors of Diversity (MSDE)</a:t>
            </a:r>
            <a:endParaRPr b="1" i="0" sz="3600" u="none" cap="none" strike="noStrike">
              <a:solidFill>
                <a:srgbClr val="FFFFFF"/>
              </a:solidFill>
              <a:latin typeface="Calibri"/>
              <a:ea typeface="Calibri"/>
              <a:cs typeface="Calibri"/>
              <a:sym typeface="Calibri"/>
            </a:endParaRPr>
          </a:p>
        </p:txBody>
      </p:sp>
      <p:sp>
        <p:nvSpPr>
          <p:cNvPr id="166" name="Google Shape;166;p9"/>
          <p:cNvSpPr txBox="1"/>
          <p:nvPr/>
        </p:nvSpPr>
        <p:spPr>
          <a:xfrm>
            <a:off x="746241" y="1568358"/>
            <a:ext cx="7672247" cy="403187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3200"/>
              <a:buFont typeface="Noto Sans Symbols"/>
              <a:buChar char="▪"/>
            </a:pPr>
            <a:r>
              <a:rPr b="0" i="0" lang="en-US" sz="3200" u="none" cap="none" strike="noStrike">
                <a:solidFill>
                  <a:schemeClr val="lt1"/>
                </a:solidFill>
                <a:latin typeface="Calibri"/>
                <a:ea typeface="Calibri"/>
                <a:cs typeface="Calibri"/>
                <a:sym typeface="Calibri"/>
              </a:rPr>
              <a:t>Gender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3200" u="none" cap="none" strike="noStrike">
                <a:solidFill>
                  <a:schemeClr val="lt1"/>
                </a:solidFill>
                <a:latin typeface="Calibri"/>
                <a:ea typeface="Calibri"/>
                <a:cs typeface="Calibri"/>
                <a:sym typeface="Calibri"/>
              </a:rPr>
              <a:t>Religion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3200" u="none" cap="none" strike="noStrike">
                <a:solidFill>
                  <a:schemeClr val="lt1"/>
                </a:solidFill>
                <a:latin typeface="Calibri"/>
                <a:ea typeface="Calibri"/>
                <a:cs typeface="Calibri"/>
                <a:sym typeface="Calibri"/>
              </a:rPr>
              <a:t>Region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3200" u="none" cap="none" strike="noStrike">
                <a:solidFill>
                  <a:schemeClr val="lt1"/>
                </a:solidFill>
                <a:latin typeface="Calibri"/>
                <a:ea typeface="Calibri"/>
                <a:cs typeface="Calibri"/>
                <a:sym typeface="Calibri"/>
              </a:rPr>
              <a:t>Age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3200" u="none" cap="none" strike="noStrike">
                <a:solidFill>
                  <a:schemeClr val="lt1"/>
                </a:solidFill>
                <a:latin typeface="Calibri"/>
                <a:ea typeface="Calibri"/>
                <a:cs typeface="Calibri"/>
                <a:sym typeface="Calibri"/>
              </a:rPr>
              <a:t>Race/Ethnicity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3200" u="none" cap="none" strike="noStrike">
                <a:solidFill>
                  <a:schemeClr val="lt1"/>
                </a:solidFill>
                <a:latin typeface="Calibri"/>
                <a:ea typeface="Calibri"/>
                <a:cs typeface="Calibri"/>
                <a:sym typeface="Calibri"/>
              </a:rPr>
              <a:t>Language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3200" u="none" cap="none" strike="noStrike">
                <a:solidFill>
                  <a:schemeClr val="lt1"/>
                </a:solidFill>
                <a:latin typeface="Calibri"/>
                <a:ea typeface="Calibri"/>
                <a:cs typeface="Calibri"/>
                <a:sym typeface="Calibri"/>
              </a:rPr>
              <a:t>Socio-Economic Class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3200"/>
              <a:buFont typeface="Noto Sans Symbols"/>
              <a:buChar char="▪"/>
            </a:pPr>
            <a:r>
              <a:rPr b="0" i="0" lang="en-US" sz="3200" u="none" cap="none" strike="noStrike">
                <a:solidFill>
                  <a:schemeClr val="lt1"/>
                </a:solidFill>
                <a:latin typeface="Calibri"/>
                <a:ea typeface="Calibri"/>
                <a:cs typeface="Calibri"/>
                <a:sym typeface="Calibri"/>
              </a:rPr>
              <a:t>Disability</a:t>
            </a:r>
            <a:endParaRPr b="0" i="0" sz="3200" u="none" cap="none" strike="noStrike">
              <a:solidFill>
                <a:schemeClr val="lt1"/>
              </a:solidFill>
              <a:latin typeface="Calibri"/>
              <a:ea typeface="Calibri"/>
              <a:cs typeface="Calibri"/>
              <a:sym typeface="Calibri"/>
            </a:endParaRPr>
          </a:p>
        </p:txBody>
      </p:sp>
      <p:sp>
        <p:nvSpPr>
          <p:cNvPr id="167" name="Google Shape;167;p9"/>
          <p:cNvSpPr/>
          <p:nvPr/>
        </p:nvSpPr>
        <p:spPr>
          <a:xfrm>
            <a:off x="846138" y="1403406"/>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3B3B3B"/>
      </a:dk1>
      <a:lt1>
        <a:srgbClr val="FFFFFF"/>
      </a:lt1>
      <a:dk2>
        <a:srgbClr val="30265A"/>
      </a:dk2>
      <a:lt2>
        <a:srgbClr val="F4F4F2"/>
      </a:lt2>
      <a:accent1>
        <a:srgbClr val="FDB30A"/>
      </a:accent1>
      <a:accent2>
        <a:srgbClr val="FD8509"/>
      </a:accent2>
      <a:accent3>
        <a:srgbClr val="87BC10"/>
      </a:accent3>
      <a:accent4>
        <a:srgbClr val="F1431F"/>
      </a:accent4>
      <a:accent5>
        <a:srgbClr val="139687"/>
      </a:accent5>
      <a:accent6>
        <a:srgbClr val="8F50B1"/>
      </a:accent6>
      <a:hlink>
        <a:srgbClr val="594F7E"/>
      </a:hlink>
      <a:folHlink>
        <a:srgbClr val="30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2015-06-10T18:06:01Z</dcterms:created>
  <dc:creator>Annie Sexton</dc:creator>
</cp:coreProperties>
</file>