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embeddedFontLs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73">
          <p15:clr>
            <a:srgbClr val="A4A3A4"/>
          </p15:clr>
        </p15:guide>
        <p15:guide id="2" orient="horz" pos="806">
          <p15:clr>
            <a:srgbClr val="A4A3A4"/>
          </p15:clr>
        </p15:guide>
        <p15:guide id="3" pos="373">
          <p15:clr>
            <a:srgbClr val="A4A3A4"/>
          </p15:clr>
        </p15:guide>
        <p15:guide id="4" pos="5404">
          <p15:clr>
            <a:srgbClr val="A4A3A4"/>
          </p15:clr>
        </p15:guide>
        <p15:guide id="5" pos="4664">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9" roundtripDataSignature="AMtx7miPWZqc+bjcRRvBegDwrxoxp7F8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3" orient="horz"/>
        <p:guide pos="806" orient="horz"/>
        <p:guide pos="373"/>
        <p:guide pos="5404"/>
        <p:guide pos="466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HelveticaNeue-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HelveticaNeue-italic.fntdata"/><Relationship Id="rId14" Type="http://schemas.openxmlformats.org/officeDocument/2006/relationships/slide" Target="slides/slide9.xml"/><Relationship Id="rId36" Type="http://schemas.openxmlformats.org/officeDocument/2006/relationships/font" Target="fonts/HelveticaNeue-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HelveticaNeue-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extions.com/wp-content/files_mf/14468226472014040114WritteninBlackandWhiteYPS.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enedelman.org/publications/airbnb-guest-discrimination-2016-09-16.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mag.org/content/333/6045/925.full" TargetMode="External"/><Relationship Id="rId3" Type="http://schemas.openxmlformats.org/officeDocument/2006/relationships/hyperlink" Target="http://science.sciencemag.org/content/333/6045/1015.ful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ziglercenter.yale.edu/publications/Preschool%20Implicit%20Bias%20Policy%20Brief_final_9_26_276766_5379.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search.upjohn.org/cgi/viewcontent.cgi?article=1248&amp;context=up_workingpaper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 name="Google Shape;7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00">
                <a:solidFill>
                  <a:srgbClr val="000000"/>
                </a:solidFill>
                <a:highlight>
                  <a:srgbClr val="FFFFFF"/>
                </a:highlight>
                <a:latin typeface="Arial"/>
                <a:ea typeface="Arial"/>
                <a:cs typeface="Arial"/>
                <a:sym typeface="Arial"/>
              </a:rPr>
              <a:t>PLEASE NOTE: This seven-step framework is adapted from © Case Studies on Diversity and Social Justice Education by Paul C. Gorski and Seema G. Pothini, 2018.</a:t>
            </a:r>
            <a:endParaRPr/>
          </a:p>
        </p:txBody>
      </p:sp>
      <p:sp>
        <p:nvSpPr>
          <p:cNvPr id="79" name="Google Shape;7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1" name="Google Shape;16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r>
              <a:rPr lang="en-US"/>
              <a:t>: This is the definition of Unconscious Bias. Be sure to read it out to the group and give them a moment to reflect on it.</a:t>
            </a:r>
            <a:r>
              <a:rPr lang="en-US">
                <a:solidFill>
                  <a:srgbClr val="09081B"/>
                </a:solidFill>
              </a:rPr>
              <a:t>  It is important to note that </a:t>
            </a:r>
            <a:r>
              <a:rPr lang="en-US">
                <a:solidFill>
                  <a:schemeClr val="accent2"/>
                </a:solidFill>
              </a:rPr>
              <a:t>well-intentioned people may also hold implicit biases that run counter to their stated values. </a:t>
            </a:r>
            <a:endParaRPr/>
          </a:p>
          <a:p>
            <a:pPr indent="0" lvl="0" marL="0" rtl="0" algn="l">
              <a:lnSpc>
                <a:spcPct val="100000"/>
              </a:lnSpc>
              <a:spcBef>
                <a:spcPts val="0"/>
              </a:spcBef>
              <a:spcAft>
                <a:spcPts val="0"/>
              </a:spcAft>
              <a:buSzPts val="1400"/>
              <a:buNone/>
            </a:pPr>
            <a:r>
              <a:t/>
            </a:r>
            <a:endParaRPr/>
          </a:p>
        </p:txBody>
      </p:sp>
      <p:sp>
        <p:nvSpPr>
          <p:cNvPr id="162" name="Google Shape;16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r>
              <a:rPr lang="en-US"/>
              <a:t>: </a:t>
            </a:r>
            <a:r>
              <a:rPr lang="en-US">
                <a:solidFill>
                  <a:srgbClr val="000000"/>
                </a:solidFill>
              </a:rPr>
              <a:t>At various times throughout these slides, please ask people in the room to reflect and react. Ask the group “What is your initial reaction?” You can have people to jot down their answers and then ask a couple of people share.</a:t>
            </a:r>
            <a:endParaRPr>
              <a:solidFill>
                <a:srgbClr val="000000"/>
              </a:solidFill>
            </a:endParaRPr>
          </a:p>
          <a:p>
            <a:pPr indent="0" lvl="0" marL="0" rtl="0" algn="l">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rPr b="1" lang="en-US"/>
              <a:t>Research Notes:</a:t>
            </a:r>
            <a:endParaRPr>
              <a:solidFill>
                <a:srgbClr val="000000"/>
              </a:solidFill>
            </a:endParaRPr>
          </a:p>
          <a:p>
            <a:pPr indent="0" lvl="0" marL="0" rtl="0" algn="l">
              <a:lnSpc>
                <a:spcPct val="100000"/>
              </a:lnSpc>
              <a:spcBef>
                <a:spcPts val="0"/>
              </a:spcBef>
              <a:spcAft>
                <a:spcPts val="0"/>
              </a:spcAft>
              <a:buSzPts val="1400"/>
              <a:buNone/>
            </a:pPr>
            <a:r>
              <a:rPr lang="en-US">
                <a:solidFill>
                  <a:srgbClr val="000000"/>
                </a:solidFill>
              </a:rPr>
              <a:t>In a recent study, Partners at a number of law firms scored the same memo far differently when told that the author was white or black.</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The researchers drafted a research memo from a hypothetical third year litigation associate. Deliberately inserted 22 different errors.</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Distributed to 60 different partners from 22 different law firms of whom 23 were women, 37 were men, 21 were racial/ethnic minorities, and 39 were Caucasian. </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While all of the partners received the same memo, half the partners received a memo that stated the associate was African American while the other half received a memo that stated the associate was Caucasian.</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On a five point scale, reviews for the exact same memo averaged a 3.2 for the “African American” author and 4.1 for the “Caucasian” author. </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Overall the memo presumed to have been written by a “Caucasian” was "evaluated to be better in regards to the analysis of facts and had substantively fewer critical comments.</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Partners found more spelling and grammar errors, more technical writing errors, and more errors in facts in the “African American” Thomas Meyer’s memo.</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n-US"/>
              <a:t>Source:</a:t>
            </a:r>
            <a:r>
              <a:rPr b="0" lang="en-US">
                <a:solidFill>
                  <a:srgbClr val="000000"/>
                </a:solidFill>
              </a:rPr>
              <a:t> </a:t>
            </a:r>
            <a:r>
              <a:rPr lang="en-US">
                <a:latin typeface="Arial"/>
                <a:ea typeface="Arial"/>
                <a:cs typeface="Arial"/>
                <a:sym typeface="Arial"/>
              </a:rPr>
              <a:t>Reeves (2014). Written in Black &amp; White: Exploring Confirmation bias in Racialized Perceptions of Writing Skills. </a:t>
            </a:r>
            <a:r>
              <a:rPr lang="en-US" u="sng">
                <a:solidFill>
                  <a:schemeClr val="hlink"/>
                </a:solidFill>
                <a:latin typeface="Arial"/>
                <a:ea typeface="Arial"/>
                <a:cs typeface="Arial"/>
                <a:sym typeface="Arial"/>
                <a:hlinkClick r:id="rId2"/>
              </a:rPr>
              <a:t>http://www.nextions.com/wp-content/files_mf/14468226472014040114WritteninBlackandWhiteYPS.pdf</a:t>
            </a:r>
            <a:endParaRPr/>
          </a:p>
          <a:p>
            <a:pPr indent="0" lvl="0" marL="0" rtl="0" algn="l">
              <a:lnSpc>
                <a:spcPct val="100000"/>
              </a:lnSpc>
              <a:spcBef>
                <a:spcPts val="0"/>
              </a:spcBef>
              <a:spcAft>
                <a:spcPts val="0"/>
              </a:spcAft>
              <a:buSzPts val="1400"/>
              <a:buNone/>
            </a:pPr>
            <a:r>
              <a:t/>
            </a:r>
            <a:endParaRPr/>
          </a:p>
        </p:txBody>
      </p:sp>
      <p:sp>
        <p:nvSpPr>
          <p:cNvPr id="190" name="Google Shape;19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2" name="Google Shape;20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r>
              <a:rPr lang="en-US"/>
              <a:t>: </a:t>
            </a:r>
            <a:r>
              <a:rPr lang="en-US">
                <a:solidFill>
                  <a:srgbClr val="000000"/>
                </a:solidFill>
              </a:rPr>
              <a:t>At various times throughout these slides, please ask people in the room to reflect and react. Ask the group “What is your initial reaction?” You can have people to jot down their answers and then ask a couple of people share.</a:t>
            </a:r>
            <a:endParaRPr>
              <a:solidFill>
                <a:srgbClr val="000000"/>
              </a:solidFill>
            </a:endParaRPr>
          </a:p>
          <a:p>
            <a:pPr indent="0" lvl="0" marL="0" rtl="0" algn="l">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rPr b="1" lang="en-US"/>
              <a:t>Research Notes:</a:t>
            </a:r>
            <a:endParaRPr>
              <a:solidFill>
                <a:srgbClr val="000000"/>
              </a:solidFill>
            </a:endParaRPr>
          </a:p>
          <a:p>
            <a:pPr indent="0" lvl="0" marL="0" rtl="0" algn="l">
              <a:lnSpc>
                <a:spcPct val="100000"/>
              </a:lnSpc>
              <a:spcBef>
                <a:spcPts val="360"/>
              </a:spcBef>
              <a:spcAft>
                <a:spcPts val="0"/>
              </a:spcAft>
              <a:buSzPts val="1400"/>
              <a:buNone/>
            </a:pPr>
            <a:r>
              <a:rPr lang="en-US"/>
              <a:t>In a recent field experiment:</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Researchers created twenty Airbnb accounts. These accounts were identical in all respects except for guest names: ten were distinctively African-American and ten were distinctively White names, divided into five male and five female names within each group. Airbnb profiles did not include a picture of the putative guest.</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Inquired about the availability of roughly 6,400 listings on Airbnb across five cities.</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Widespread discrimination against guests with distinctively African-American names. African-American guests received a positive response roughly 42% of the time, compared to roughly 50% for White guests.</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Both African-American and White hosts discriminate against African-American guests; both male and female hosts discriminate; both male and female African-American guests are discriminated against. </a:t>
            </a:r>
            <a:endParaRPr/>
          </a:p>
          <a:p>
            <a:pPr indent="0" lvl="0" marL="0" rtl="0" algn="l">
              <a:lnSpc>
                <a:spcPct val="100000"/>
              </a:lnSpc>
              <a:spcBef>
                <a:spcPts val="0"/>
              </a:spcBef>
              <a:spcAft>
                <a:spcPts val="0"/>
              </a:spcAft>
              <a:buClr>
                <a:srgbClr val="000000"/>
              </a:buClr>
              <a:buSzPts val="1200"/>
              <a:buFont typeface="Calibri"/>
              <a:buChar char="•"/>
            </a:pPr>
            <a:r>
              <a:rPr lang="en-US">
                <a:solidFill>
                  <a:srgbClr val="000000"/>
                </a:solidFill>
              </a:rPr>
              <a:t>Estimated that a host incurs a cost of roughly $65-$100 in foregone revenue by rejecting an African-American guest. </a:t>
            </a:r>
            <a:endParaRPr/>
          </a:p>
          <a:p>
            <a:pPr indent="0" lvl="0" marL="0" rtl="0" algn="l">
              <a:lnSpc>
                <a:spcPct val="100000"/>
              </a:lnSpc>
              <a:spcBef>
                <a:spcPts val="0"/>
              </a:spcBef>
              <a:spcAft>
                <a:spcPts val="0"/>
              </a:spcAft>
              <a:buClr>
                <a:schemeClr val="dk1"/>
              </a:buClr>
              <a:buSzPts val="1200"/>
              <a:buFont typeface="Calibri"/>
              <a:buNone/>
            </a:pPr>
            <a:r>
              <a:t/>
            </a:r>
            <a:endParaRPr>
              <a:solidFill>
                <a:srgbClr val="000000"/>
              </a:solidFill>
            </a:endParaRPr>
          </a:p>
          <a:p>
            <a:pPr indent="0" lvl="0" marL="0" marR="0" rtl="0" algn="l">
              <a:lnSpc>
                <a:spcPct val="100000"/>
              </a:lnSpc>
              <a:spcBef>
                <a:spcPts val="360"/>
              </a:spcBef>
              <a:spcAft>
                <a:spcPts val="0"/>
              </a:spcAft>
              <a:buClr>
                <a:schemeClr val="dk1"/>
              </a:buClr>
              <a:buSzPts val="1200"/>
              <a:buFont typeface="Calibri"/>
              <a:buNone/>
            </a:pPr>
            <a:r>
              <a:rPr b="1" lang="en-US"/>
              <a:t>Source:</a:t>
            </a:r>
            <a:r>
              <a:rPr lang="en-US"/>
              <a:t> </a:t>
            </a:r>
            <a:r>
              <a:rPr lang="en-US">
                <a:solidFill>
                  <a:srgbClr val="000000"/>
                </a:solidFill>
              </a:rPr>
              <a:t>Edelman, Luca, and Svirsky. (2016). Racial Discrimination in the Sharing Economy: Evidence from a Field Experiment. </a:t>
            </a:r>
            <a:r>
              <a:rPr lang="en-US" u="sng">
                <a:solidFill>
                  <a:srgbClr val="000000"/>
                </a:solidFill>
                <a:hlinkClick r:id="rId2">
                  <a:extLst>
                    <a:ext uri="{A12FA001-AC4F-418D-AE19-62706E023703}">
                      <ahyp:hlinkClr val="tx"/>
                    </a:ext>
                  </a:extLst>
                </a:hlinkClick>
              </a:rPr>
              <a:t>http://www.benedelman.org/publications/airbnb-guest-discrimination-2016-09-16.pdf</a:t>
            </a:r>
            <a:endParaRPr/>
          </a:p>
        </p:txBody>
      </p:sp>
      <p:sp>
        <p:nvSpPr>
          <p:cNvPr id="203" name="Google Shape;20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3" name="Google Shape;21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r>
              <a:rPr lang="en-US"/>
              <a:t>: </a:t>
            </a:r>
            <a:r>
              <a:rPr lang="en-US">
                <a:solidFill>
                  <a:srgbClr val="000000"/>
                </a:solidFill>
              </a:rPr>
              <a:t>At various times throughout these slides, please ask people in the room to reflect and react. Ask the group “What is your initial reaction?” You can have people to jot down their answers and then ask a couple of people share.</a:t>
            </a:r>
            <a:endParaRPr>
              <a:solidFill>
                <a:srgbClr val="000000"/>
              </a:solidFill>
            </a:endParaRPr>
          </a:p>
          <a:p>
            <a:pPr indent="0" lvl="0" marL="0" rtl="0" algn="l">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rPr b="1" lang="en-US"/>
              <a:t>Research Notes:</a:t>
            </a:r>
            <a:endParaRPr>
              <a:solidFill>
                <a:srgbClr val="000000"/>
              </a:solidFill>
            </a:endParaRPr>
          </a:p>
          <a:p>
            <a:pPr indent="0" lvl="0" marL="0" rtl="0" algn="l">
              <a:lnSpc>
                <a:spcPct val="100000"/>
              </a:lnSpc>
              <a:spcBef>
                <a:spcPts val="360"/>
              </a:spcBef>
              <a:spcAft>
                <a:spcPts val="0"/>
              </a:spcAft>
              <a:buClr>
                <a:srgbClr val="000000"/>
              </a:buClr>
              <a:buSzPts val="1200"/>
              <a:buFont typeface="Calibri"/>
              <a:buNone/>
            </a:pPr>
            <a:r>
              <a:rPr lang="en-US">
                <a:solidFill>
                  <a:srgbClr val="000000"/>
                </a:solidFill>
              </a:rPr>
              <a:t>Analysis of grant data from the National Institute of Health (NIH), black scientists — and not other types of minorities — are less likely to receive government funding for a research project, even when they have the same credentials as their white peers. A black researcher’s chances of winning an NIH grant is </a:t>
            </a:r>
            <a:r>
              <a:rPr lang="en-US" u="sng">
                <a:solidFill>
                  <a:srgbClr val="000000"/>
                </a:solidFill>
                <a:hlinkClick r:id="rId2">
                  <a:extLst>
                    <a:ext uri="{A12FA001-AC4F-418D-AE19-62706E023703}">
                      <ahyp:hlinkClr val="tx"/>
                    </a:ext>
                  </a:extLst>
                </a:hlinkClick>
              </a:rPr>
              <a:t>10 percentage points lower</a:t>
            </a:r>
            <a:r>
              <a:rPr lang="en-US">
                <a:solidFill>
                  <a:srgbClr val="000000"/>
                </a:solidFill>
              </a:rPr>
              <a:t> than a white researcher’s chances. </a:t>
            </a:r>
            <a:endParaRPr/>
          </a:p>
          <a:p>
            <a:pPr indent="-171450" lvl="0" marL="171450" rtl="0" algn="l">
              <a:lnSpc>
                <a:spcPct val="100000"/>
              </a:lnSpc>
              <a:spcBef>
                <a:spcPts val="360"/>
              </a:spcBef>
              <a:spcAft>
                <a:spcPts val="0"/>
              </a:spcAft>
              <a:buSzPts val="1400"/>
              <a:buNone/>
            </a:pPr>
            <a:r>
              <a:t/>
            </a:r>
            <a:endParaRPr>
              <a:solidFill>
                <a:srgbClr val="000000"/>
              </a:solidFill>
            </a:endParaRPr>
          </a:p>
          <a:p>
            <a:pPr indent="-171450" lvl="0" marL="171450" marR="0" rtl="0" algn="l">
              <a:lnSpc>
                <a:spcPct val="100000"/>
              </a:lnSpc>
              <a:spcBef>
                <a:spcPts val="360"/>
              </a:spcBef>
              <a:spcAft>
                <a:spcPts val="0"/>
              </a:spcAft>
              <a:buClr>
                <a:schemeClr val="dk1"/>
              </a:buClr>
              <a:buSzPts val="1200"/>
              <a:buFont typeface="Calibri"/>
              <a:buNone/>
            </a:pPr>
            <a:r>
              <a:rPr b="1" lang="en-US"/>
              <a:t>Source:</a:t>
            </a:r>
            <a:endParaRPr>
              <a:solidFill>
                <a:srgbClr val="000000"/>
              </a:solidFill>
            </a:endParaRPr>
          </a:p>
          <a:p>
            <a:pPr indent="-171450" lvl="0" marL="171450" rtl="0" algn="l">
              <a:lnSpc>
                <a:spcPct val="100000"/>
              </a:lnSpc>
              <a:spcBef>
                <a:spcPts val="360"/>
              </a:spcBef>
              <a:spcAft>
                <a:spcPts val="0"/>
              </a:spcAft>
              <a:buSzPts val="1400"/>
              <a:buNone/>
            </a:pPr>
            <a:r>
              <a:rPr lang="en-US">
                <a:solidFill>
                  <a:srgbClr val="000000"/>
                </a:solidFill>
              </a:rPr>
              <a:t>Ginther et.al. (2011). Race, Ethnicity, and NIH Research Awards. </a:t>
            </a:r>
            <a:r>
              <a:rPr lang="en-US" u="sng">
                <a:solidFill>
                  <a:srgbClr val="000000"/>
                </a:solidFill>
                <a:hlinkClick r:id="rId3">
                  <a:extLst>
                    <a:ext uri="{A12FA001-AC4F-418D-AE19-62706E023703}">
                      <ahyp:hlinkClr val="tx"/>
                    </a:ext>
                  </a:extLst>
                </a:hlinkClick>
              </a:rPr>
              <a:t>http://science.sciencemag.org/content/333/6045/1015.full</a:t>
            </a:r>
            <a:endParaRPr/>
          </a:p>
          <a:p>
            <a:pPr indent="-171450" lvl="0" marL="171450" rtl="0" algn="l">
              <a:lnSpc>
                <a:spcPct val="100000"/>
              </a:lnSpc>
              <a:spcBef>
                <a:spcPts val="0"/>
              </a:spcBef>
              <a:spcAft>
                <a:spcPts val="0"/>
              </a:spcAft>
              <a:buSzPts val="1400"/>
              <a:buNone/>
            </a:pPr>
            <a:r>
              <a:t/>
            </a:r>
            <a:endParaRPr/>
          </a:p>
        </p:txBody>
      </p:sp>
      <p:sp>
        <p:nvSpPr>
          <p:cNvPr id="214" name="Google Shape;21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4" name="Google Shape;22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r>
              <a:rPr b="0" lang="en-US"/>
              <a:t>:</a:t>
            </a:r>
            <a:r>
              <a:rPr lang="en-US">
                <a:solidFill>
                  <a:srgbClr val="000000"/>
                </a:solidFill>
              </a:rPr>
              <a:t> We used data sets outside the education world to show what bias is and how it can manifest in other sectors. Now it is time to look at how it can manifest in education.</a:t>
            </a:r>
            <a:endParaRPr/>
          </a:p>
        </p:txBody>
      </p:sp>
      <p:sp>
        <p:nvSpPr>
          <p:cNvPr id="225" name="Google Shape;22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8" name="Google Shape;23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1" lang="en-US" sz="1200">
                <a:solidFill>
                  <a:schemeClr val="lt1"/>
                </a:solidFill>
              </a:rPr>
              <a:t>Facilitator Notes</a:t>
            </a:r>
            <a:r>
              <a:rPr lang="en-US" sz="1200">
                <a:solidFill>
                  <a:schemeClr val="lt1"/>
                </a:solidFill>
              </a:rPr>
              <a:t>: Do any of these examples play out in our school? Gather the current disciplinary data, special education data, tracking data, etc.</a:t>
            </a:r>
            <a:endParaRPr/>
          </a:p>
          <a:p>
            <a:pPr indent="0" lvl="0" marL="0" marR="0" rtl="0" algn="l">
              <a:lnSpc>
                <a:spcPct val="100000"/>
              </a:lnSpc>
              <a:spcBef>
                <a:spcPts val="0"/>
              </a:spcBef>
              <a:spcAft>
                <a:spcPts val="0"/>
              </a:spcAft>
              <a:buClr>
                <a:schemeClr val="lt1"/>
              </a:buClr>
              <a:buSzPts val="1200"/>
              <a:buFont typeface="Calibri"/>
              <a:buNone/>
            </a:pPr>
            <a:r>
              <a:rPr lang="en-US" sz="1200">
                <a:solidFill>
                  <a:schemeClr val="lt1"/>
                </a:solidFill>
              </a:rPr>
              <a:t>Question to consider: Ask your audience on a scale of 1-10 (1 = non existent and 10 = consistent with every member of the school community)</a:t>
            </a:r>
            <a:r>
              <a:rPr lang="en-US" sz="1200">
                <a:solidFill>
                  <a:srgbClr val="FF0000"/>
                </a:solidFill>
              </a:rPr>
              <a:t>. Remind your audience that the definition of efficacy is</a:t>
            </a:r>
            <a:endParaRPr/>
          </a:p>
        </p:txBody>
      </p:sp>
      <p:sp>
        <p:nvSpPr>
          <p:cNvPr id="239" name="Google Shape;23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6" name="Google Shape;24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r>
              <a:rPr lang="en-US"/>
              <a:t>: After explaining this study, </a:t>
            </a:r>
            <a:r>
              <a:rPr lang="en-US">
                <a:solidFill>
                  <a:srgbClr val="000000"/>
                </a:solidFill>
              </a:rPr>
              <a:t>ask the group “What is your initial reaction?” You can have people to jot down their answers and then ask a couple of people share.</a:t>
            </a:r>
            <a:endParaRPr>
              <a:solidFill>
                <a:srgbClr val="000000"/>
              </a:solidFill>
            </a:endParaRPr>
          </a:p>
          <a:p>
            <a:pPr indent="0" lvl="0" marL="0" rtl="0" algn="l">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rPr b="1" lang="en-US"/>
              <a:t>Research Notes:</a:t>
            </a:r>
            <a:endParaRPr>
              <a:solidFill>
                <a:srgbClr val="000000"/>
              </a:solidFill>
            </a:endParaRPr>
          </a:p>
          <a:p>
            <a:pPr indent="0" lvl="0" marL="0" rtl="0" algn="l">
              <a:lnSpc>
                <a:spcPct val="100000"/>
              </a:lnSpc>
              <a:spcBef>
                <a:spcPts val="360"/>
              </a:spcBef>
              <a:spcAft>
                <a:spcPts val="0"/>
              </a:spcAft>
              <a:buSzPts val="1400"/>
              <a:buNone/>
            </a:pPr>
            <a:r>
              <a:rPr lang="en-US">
                <a:solidFill>
                  <a:srgbClr val="000000"/>
                </a:solidFill>
              </a:rPr>
              <a:t>Is it possible that teachers’ implicit sex and race biases may impact their behavioral expectations, leading them to expect and anticipate more challenging behaviors from some children and therefore pay more attention to those children and scrutinize them more closely? </a:t>
            </a:r>
            <a:endParaRPr/>
          </a:p>
          <a:p>
            <a:pPr indent="0" lvl="0" marL="0" rtl="0" algn="l">
              <a:lnSpc>
                <a:spcPct val="100000"/>
              </a:lnSpc>
              <a:spcBef>
                <a:spcPts val="360"/>
              </a:spcBef>
              <a:spcAft>
                <a:spcPts val="0"/>
              </a:spcAft>
              <a:buClr>
                <a:srgbClr val="000000"/>
              </a:buClr>
              <a:buSzPts val="1200"/>
              <a:buFont typeface="Calibri"/>
              <a:buChar char="•"/>
            </a:pPr>
            <a:r>
              <a:rPr lang="en-US">
                <a:solidFill>
                  <a:srgbClr val="000000"/>
                </a:solidFill>
              </a:rPr>
              <a:t>132 Participants (recruited at a large conference of early educators)</a:t>
            </a:r>
            <a:endParaRPr/>
          </a:p>
          <a:p>
            <a:pPr indent="0" lvl="0" marL="0" rtl="0" algn="l">
              <a:lnSpc>
                <a:spcPct val="100000"/>
              </a:lnSpc>
              <a:spcBef>
                <a:spcPts val="360"/>
              </a:spcBef>
              <a:spcAft>
                <a:spcPts val="0"/>
              </a:spcAft>
              <a:buClr>
                <a:srgbClr val="000000"/>
              </a:buClr>
              <a:buSzPts val="1200"/>
              <a:buFont typeface="Calibri"/>
              <a:buChar char="•"/>
            </a:pPr>
            <a:r>
              <a:rPr lang="en-US">
                <a:solidFill>
                  <a:srgbClr val="000000"/>
                </a:solidFill>
              </a:rPr>
              <a:t>Task 1, participants viewed a series of video clips lasting 6 minutes. They were told the study is how teachers detect challenging behavior in the classroom. None of the videos contained challenging behavior. </a:t>
            </a:r>
            <a:endParaRPr/>
          </a:p>
          <a:p>
            <a:pPr indent="0" lvl="0" marL="0" rtl="0" algn="l">
              <a:lnSpc>
                <a:spcPct val="100000"/>
              </a:lnSpc>
              <a:spcBef>
                <a:spcPts val="360"/>
              </a:spcBef>
              <a:spcAft>
                <a:spcPts val="0"/>
              </a:spcAft>
              <a:buClr>
                <a:srgbClr val="000000"/>
              </a:buClr>
              <a:buSzPts val="1200"/>
              <a:buFont typeface="Calibri"/>
              <a:buChar char="•"/>
            </a:pPr>
            <a:r>
              <a:rPr lang="en-US">
                <a:solidFill>
                  <a:srgbClr val="000000"/>
                </a:solidFill>
              </a:rPr>
              <a:t>Following the administration of the video clips, participants were shown a screen with photos of the four children they had previously seen in the balanced clips (a Black boy, a Black girl, a White boy, and a White girl). When expecting challenging behaviors teachers gazed longer at Black children, especially Black boys. 42% indicated that the Black boy required the most of their attention, followed by 34% (White boy), 13% (White girl), and 10% (Black girl)</a:t>
            </a:r>
            <a:endParaRPr/>
          </a:p>
          <a:p>
            <a:pPr indent="0" lvl="0" marL="0" rtl="0" algn="l">
              <a:lnSpc>
                <a:spcPct val="100000"/>
              </a:lnSpc>
              <a:spcBef>
                <a:spcPts val="360"/>
              </a:spcBef>
              <a:spcAft>
                <a:spcPts val="0"/>
              </a:spcAft>
              <a:buClr>
                <a:srgbClr val="000000"/>
              </a:buClr>
              <a:buSzPts val="1200"/>
              <a:buFont typeface="Calibri"/>
              <a:buChar char="•"/>
            </a:pPr>
            <a:r>
              <a:rPr lang="en-US">
                <a:solidFill>
                  <a:srgbClr val="000000"/>
                </a:solidFill>
              </a:rPr>
              <a:t>Task 2, participants read a standardized vignette of a preschooler with challenging behavior and were randomized to receive the vignette with the child’s name implying either a Black boy, Black girl, White boy, or White girl, (Latoya, Emily, DeShawn, Jake) </a:t>
            </a:r>
            <a:endParaRPr/>
          </a:p>
          <a:p>
            <a:pPr indent="0" lvl="0" marL="0" rtl="0" algn="l">
              <a:lnSpc>
                <a:spcPct val="100000"/>
              </a:lnSpc>
              <a:spcBef>
                <a:spcPts val="360"/>
              </a:spcBef>
              <a:spcAft>
                <a:spcPts val="0"/>
              </a:spcAft>
              <a:buClr>
                <a:srgbClr val="000000"/>
              </a:buClr>
              <a:buSzPts val="1200"/>
              <a:buFont typeface="Calibri"/>
              <a:buChar char="•"/>
            </a:pPr>
            <a:r>
              <a:rPr lang="en-US">
                <a:solidFill>
                  <a:srgbClr val="000000"/>
                </a:solidFill>
              </a:rPr>
              <a:t>Participants rated White children’s behavior as more severe than Black children’s. White teachers appear to hold Black preschoolers to a lower behavioral standard. </a:t>
            </a:r>
            <a:endParaRPr/>
          </a:p>
          <a:p>
            <a:pPr indent="0" lvl="0" marL="0" rtl="0" algn="l">
              <a:lnSpc>
                <a:spcPct val="100000"/>
              </a:lnSpc>
              <a:spcBef>
                <a:spcPts val="360"/>
              </a:spcBef>
              <a:spcAft>
                <a:spcPts val="0"/>
              </a:spcAft>
              <a:buClr>
                <a:schemeClr val="dk1"/>
              </a:buClr>
              <a:buSzPts val="1200"/>
              <a:buFont typeface="Calibri"/>
              <a:buNone/>
            </a:pPr>
            <a:r>
              <a:t/>
            </a:r>
            <a:endParaRPr/>
          </a:p>
          <a:p>
            <a:pPr indent="0" lvl="0" marL="0" rtl="0" algn="l">
              <a:lnSpc>
                <a:spcPct val="100000"/>
              </a:lnSpc>
              <a:spcBef>
                <a:spcPts val="360"/>
              </a:spcBef>
              <a:spcAft>
                <a:spcPts val="0"/>
              </a:spcAft>
              <a:buSzPts val="1400"/>
              <a:buNone/>
            </a:pPr>
            <a:r>
              <a:t/>
            </a:r>
            <a:endParaRPr/>
          </a:p>
          <a:p>
            <a:pPr indent="0" lvl="0" marL="0" marR="0" rtl="0" algn="l">
              <a:lnSpc>
                <a:spcPct val="100000"/>
              </a:lnSpc>
              <a:spcBef>
                <a:spcPts val="360"/>
              </a:spcBef>
              <a:spcAft>
                <a:spcPts val="0"/>
              </a:spcAft>
              <a:buClr>
                <a:schemeClr val="dk1"/>
              </a:buClr>
              <a:buSzPts val="1200"/>
              <a:buFont typeface="Calibri"/>
              <a:buNone/>
            </a:pPr>
            <a:r>
              <a:rPr b="1" lang="en-US"/>
              <a:t>Source:</a:t>
            </a:r>
            <a:r>
              <a:rPr b="0" lang="en-US">
                <a:solidFill>
                  <a:srgbClr val="000000"/>
                </a:solidFill>
              </a:rPr>
              <a:t> </a:t>
            </a:r>
            <a:r>
              <a:rPr lang="en-US">
                <a:solidFill>
                  <a:srgbClr val="000000"/>
                </a:solidFill>
              </a:rPr>
              <a:t>Gilliam et.al (2016). Do Early Educators’ Implicit Biases Regarding Sex and Race Relate to Behavior Expectations and Recommendations of Preschool Expulsions and Suspensions? </a:t>
            </a:r>
            <a:r>
              <a:rPr lang="en-US" u="sng">
                <a:solidFill>
                  <a:srgbClr val="000000"/>
                </a:solidFill>
                <a:hlinkClick r:id="rId2">
                  <a:extLst>
                    <a:ext uri="{A12FA001-AC4F-418D-AE19-62706E023703}">
                      <ahyp:hlinkClr val="tx"/>
                    </a:ext>
                  </a:extLst>
                </a:hlinkClick>
              </a:rPr>
              <a:t>http://ziglercenter.yale.edu/publications/Preschool%20Implicit%20Bias%20Policy%20Brief_final_9_26_276766_5379.pdf</a:t>
            </a:r>
            <a:endParaRPr/>
          </a:p>
          <a:p>
            <a:pPr indent="0" lvl="0" marL="0" rtl="0" algn="l">
              <a:lnSpc>
                <a:spcPct val="100000"/>
              </a:lnSpc>
              <a:spcBef>
                <a:spcPts val="0"/>
              </a:spcBef>
              <a:spcAft>
                <a:spcPts val="0"/>
              </a:spcAft>
              <a:buSzPts val="1400"/>
              <a:buNone/>
            </a:pPr>
            <a:r>
              <a:t/>
            </a:r>
            <a:endParaRPr/>
          </a:p>
        </p:txBody>
      </p:sp>
      <p:sp>
        <p:nvSpPr>
          <p:cNvPr id="247" name="Google Shape;24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5" name="Google Shape;25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r>
              <a:rPr lang="en-US"/>
              <a:t>: </a:t>
            </a:r>
            <a:r>
              <a:rPr lang="en-US">
                <a:solidFill>
                  <a:srgbClr val="000000"/>
                </a:solidFill>
              </a:rPr>
              <a:t>This is simply more data to share with your group</a:t>
            </a:r>
            <a:endParaRPr/>
          </a:p>
          <a:p>
            <a:pPr indent="0" lvl="0" marL="0" rtl="0" algn="l">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rPr b="1" lang="en-US"/>
              <a:t>Research Notes:</a:t>
            </a:r>
            <a:endParaRPr/>
          </a:p>
          <a:p>
            <a:pPr indent="0" lvl="0" marL="0" rtl="0" algn="l">
              <a:lnSpc>
                <a:spcPct val="100000"/>
              </a:lnSpc>
              <a:spcBef>
                <a:spcPts val="0"/>
              </a:spcBef>
              <a:spcAft>
                <a:spcPts val="0"/>
              </a:spcAft>
              <a:buSzPts val="1400"/>
              <a:buNone/>
            </a:pPr>
            <a:r>
              <a:rPr lang="en-US"/>
              <a:t>More than 3 million students are suspended each year, which is more than the total number of seats in all major league baseball and football stadiums in the country combined. Such high number of suspension is alarming because besides losing instructional time, suspension is one of the leading indicators of whether a student will drop out of high school or become incarcerated in the future.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b="1" lang="en-US"/>
              <a:t>Source:</a:t>
            </a:r>
            <a:r>
              <a:rPr lang="en-US"/>
              <a:t> Civil Rights Project. (2012).  http://civilrightsproject.ucla.edu/resources/projects/center-for-civil-rights-remedies/school-to-prison-folder/federal-reports/upcoming-ccrr-research/losen-gillespie-opportunity-suspended-summary-2012.pdf</a:t>
            </a:r>
            <a:endParaRPr/>
          </a:p>
        </p:txBody>
      </p:sp>
      <p:sp>
        <p:nvSpPr>
          <p:cNvPr id="256" name="Google Shape;25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7" name="Google Shape;26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400"/>
              <a:t>Facilitator Notes</a:t>
            </a:r>
            <a:r>
              <a:rPr lang="en-US" sz="1400"/>
              <a:t>: </a:t>
            </a:r>
            <a:r>
              <a:rPr lang="en-US" sz="1400">
                <a:solidFill>
                  <a:srgbClr val="000000"/>
                </a:solidFill>
              </a:rPr>
              <a:t>This is simply more data to share with your group</a:t>
            </a:r>
            <a:endParaRPr/>
          </a:p>
          <a:p>
            <a:pPr indent="0" lvl="0" marL="0" rtl="0" algn="l">
              <a:lnSpc>
                <a:spcPct val="100000"/>
              </a:lnSpc>
              <a:spcBef>
                <a:spcPts val="0"/>
              </a:spcBef>
              <a:spcAft>
                <a:spcPts val="0"/>
              </a:spcAft>
              <a:buSzPts val="1400"/>
              <a:buNone/>
            </a:pPr>
            <a:r>
              <a:t/>
            </a:r>
            <a:endParaRPr sz="1400">
              <a:solidFill>
                <a:srgbClr val="000000"/>
              </a:solidFill>
            </a:endParaRPr>
          </a:p>
          <a:p>
            <a:pPr indent="0" lvl="0" marL="0" rtl="0" algn="l">
              <a:lnSpc>
                <a:spcPct val="100000"/>
              </a:lnSpc>
              <a:spcBef>
                <a:spcPts val="0"/>
              </a:spcBef>
              <a:spcAft>
                <a:spcPts val="0"/>
              </a:spcAft>
              <a:buSzPts val="1400"/>
              <a:buNone/>
            </a:pPr>
            <a:r>
              <a:rPr b="1" lang="en-US" sz="1400"/>
              <a:t>Research Notes:</a:t>
            </a:r>
            <a:endParaRPr sz="1400">
              <a:solidFill>
                <a:srgbClr val="000000"/>
              </a:solidFill>
            </a:endParaRPr>
          </a:p>
          <a:p>
            <a:pPr indent="0" lvl="0" marL="0" rtl="0" algn="l">
              <a:lnSpc>
                <a:spcPct val="100000"/>
              </a:lnSpc>
              <a:spcBef>
                <a:spcPts val="420"/>
              </a:spcBef>
              <a:spcAft>
                <a:spcPts val="0"/>
              </a:spcAft>
              <a:buSzPts val="1400"/>
              <a:buNone/>
            </a:pPr>
            <a:r>
              <a:rPr lang="en-US" sz="1400"/>
              <a:t>“Who Believes in Me” Study: In 16,000+ student-teacher dyads, two teachers reported their educational expectations for each 10</a:t>
            </a:r>
            <a:r>
              <a:rPr baseline="30000" lang="en-US" sz="1400"/>
              <a:t>th</a:t>
            </a:r>
            <a:r>
              <a:rPr lang="en-US" sz="1400"/>
              <a:t> grade student.</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200"/>
              <a:buFont typeface="Calibri"/>
              <a:buChar char="•"/>
            </a:pPr>
            <a:r>
              <a:rPr lang="en-US"/>
              <a:t>A white teacher was about 30 percent less likely than a Black teacher to predict the same student will complete a four-year college degree.</a:t>
            </a:r>
            <a:endParaRPr/>
          </a:p>
          <a:p>
            <a:pPr indent="0" lvl="0" marL="0" rtl="0" algn="l">
              <a:lnSpc>
                <a:spcPct val="100000"/>
              </a:lnSpc>
              <a:spcBef>
                <a:spcPts val="360"/>
              </a:spcBef>
              <a:spcAft>
                <a:spcPts val="0"/>
              </a:spcAft>
              <a:buClr>
                <a:schemeClr val="dk1"/>
              </a:buClr>
              <a:buSzPts val="1200"/>
              <a:buFont typeface="Calibri"/>
              <a:buChar char="•"/>
            </a:pPr>
            <a:r>
              <a:rPr lang="en-US"/>
              <a:t>Non-Black teachers were 12 percentage points more likely than Black teachers to predict black students wouldn't finish high school.</a:t>
            </a:r>
            <a:endParaRPr/>
          </a:p>
          <a:p>
            <a:pPr indent="0" lvl="0" marL="0" rtl="0" algn="l">
              <a:lnSpc>
                <a:spcPct val="100000"/>
              </a:lnSpc>
              <a:spcBef>
                <a:spcPts val="360"/>
              </a:spcBef>
              <a:spcAft>
                <a:spcPts val="0"/>
              </a:spcAft>
              <a:buClr>
                <a:schemeClr val="dk1"/>
              </a:buClr>
              <a:buSzPts val="1200"/>
              <a:buFont typeface="Calibri"/>
              <a:buChar char="•"/>
            </a:pPr>
            <a:r>
              <a:rPr lang="en-US"/>
              <a:t>Black female teachers were 20 percent less likely than white teachers to predict their student wouldn't graduate high school.</a:t>
            </a:r>
            <a:endParaRPr/>
          </a:p>
          <a:p>
            <a:pPr indent="0" lvl="0" marL="0" rtl="0" algn="l">
              <a:lnSpc>
                <a:spcPct val="100000"/>
              </a:lnSpc>
              <a:spcBef>
                <a:spcPts val="360"/>
              </a:spcBef>
              <a:spcAft>
                <a:spcPts val="0"/>
              </a:spcAft>
              <a:buClr>
                <a:srgbClr val="000000"/>
              </a:buClr>
              <a:buSzPts val="1200"/>
              <a:buFont typeface="Calibri"/>
              <a:buChar char="•"/>
            </a:pPr>
            <a:r>
              <a:rPr lang="en-US">
                <a:solidFill>
                  <a:srgbClr val="000000"/>
                </a:solidFill>
              </a:rPr>
              <a:t>White male teachers are about 10–20 percentage points more likely to have low expectations for black female students.</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360"/>
              </a:spcBef>
              <a:spcAft>
                <a:spcPts val="0"/>
              </a:spcAft>
              <a:buClr>
                <a:schemeClr val="dk1"/>
              </a:buClr>
              <a:buSzPts val="1200"/>
              <a:buFont typeface="Calibri"/>
              <a:buNone/>
            </a:pPr>
            <a:r>
              <a:rPr b="1" lang="en-US"/>
              <a:t>Source:</a:t>
            </a:r>
            <a:r>
              <a:rPr lang="en-US"/>
              <a:t> Gershenson, Holt, and Papageorge. (2015). "Who Believes in Me? The Effect of Student-Teacher Demographic Match on Teacher Expectations." Upjohn Institute Work- </a:t>
            </a:r>
            <a:r>
              <a:rPr lang="en-US" u="sng">
                <a:solidFill>
                  <a:schemeClr val="hlink"/>
                </a:solidFill>
                <a:hlinkClick r:id="rId2"/>
              </a:rPr>
              <a:t>http://research.upjohn.org/cgi/viewcontent.cgi?article=1248&amp;context=up_workingpapers</a:t>
            </a:r>
            <a:endParaRPr/>
          </a:p>
        </p:txBody>
      </p:sp>
      <p:sp>
        <p:nvSpPr>
          <p:cNvPr id="268" name="Google Shape;26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It is very important to carefully set up this conversation and have group norms that the group creates or agrees to. Here are some suggested norms.</a:t>
            </a:r>
            <a:endParaRPr/>
          </a:p>
        </p:txBody>
      </p:sp>
      <p:sp>
        <p:nvSpPr>
          <p:cNvPr id="90" name="Google Shape;9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7" name="Google Shape;27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1" lang="en-US" sz="1200"/>
              <a:t>Facilitator Notes</a:t>
            </a:r>
            <a:r>
              <a:rPr lang="en-US" sz="1200"/>
              <a:t>: Explain that there once was an important reason for us to rely on our unconscious biases.</a:t>
            </a:r>
            <a:endParaRPr/>
          </a:p>
        </p:txBody>
      </p:sp>
      <p:sp>
        <p:nvSpPr>
          <p:cNvPr id="285" name="Google Shape;28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1" lang="en-US" sz="1200"/>
              <a:t>Facilitator Notes</a:t>
            </a:r>
            <a:r>
              <a:rPr lang="en-US" sz="1200"/>
              <a:t>: Explain that although unconscious bias was once a beneficial survival mechanism, it is no longer necessary and has serious repercussions in the modern world.</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94" name="Google Shape;29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1" lang="en-US" sz="1200"/>
              <a:t>Facilitator Notes</a:t>
            </a:r>
            <a:r>
              <a:rPr lang="en-US" sz="1200"/>
              <a:t>: </a:t>
            </a:r>
            <a:r>
              <a:rPr lang="en-US"/>
              <a:t>If you have time as a group, watch “A Girl Like Me” (start at 3:21 – 4:56) to show how bias can be developed at an early age.</a:t>
            </a:r>
            <a:endParaRPr/>
          </a:p>
          <a:p>
            <a:pPr indent="0" lvl="0" marL="0" marR="0" rtl="0" algn="l">
              <a:lnSpc>
                <a:spcPct val="100000"/>
              </a:lnSpc>
              <a:spcBef>
                <a:spcPts val="360"/>
              </a:spcBef>
              <a:spcAft>
                <a:spcPts val="0"/>
              </a:spcAft>
              <a:buClr>
                <a:schemeClr val="dk1"/>
              </a:buClr>
              <a:buSzPts val="1200"/>
              <a:buFont typeface="Calibri"/>
              <a:buNone/>
            </a:pPr>
            <a:r>
              <a:t/>
            </a:r>
            <a:endParaRPr/>
          </a:p>
          <a:p>
            <a:pPr indent="0" lvl="0" marL="0" marR="0" rtl="0" algn="l">
              <a:lnSpc>
                <a:spcPct val="100000"/>
              </a:lnSpc>
              <a:spcBef>
                <a:spcPts val="360"/>
              </a:spcBef>
              <a:spcAft>
                <a:spcPts val="0"/>
              </a:spcAft>
              <a:buClr>
                <a:schemeClr val="dk1"/>
              </a:buClr>
              <a:buSzPts val="1200"/>
              <a:buFont typeface="Calibri"/>
              <a:buNone/>
            </a:pPr>
            <a:r>
              <a:rPr lang="en-US"/>
              <a:t>The video can be found here: https://youtu.be/YWyI77Yh1Gg?t=3m21s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03" name="Google Shape;30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13" name="Google Shape;31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sz="1200"/>
              <a:t>Facilitator Notes</a:t>
            </a:r>
            <a:r>
              <a:rPr lang="en-US" sz="1200"/>
              <a:t>: </a:t>
            </a:r>
            <a:r>
              <a:rPr lang="en-US"/>
              <a:t>In triads, ask groups to unpack their findings from the bias test that they took before this session by thinking about the questions in the slide. One member from each group can share out the overarching takeaways from their group. </a:t>
            </a:r>
            <a:endParaRPr/>
          </a:p>
        </p:txBody>
      </p:sp>
      <p:sp>
        <p:nvSpPr>
          <p:cNvPr id="322" name="Google Shape;32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2" name="Google Shape;332;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85750" lvl="0" marL="285750" rtl="0" algn="l">
              <a:lnSpc>
                <a:spcPct val="110000"/>
              </a:lnSpc>
              <a:spcBef>
                <a:spcPts val="0"/>
              </a:spcBef>
              <a:spcAft>
                <a:spcPts val="0"/>
              </a:spcAft>
              <a:buSzPts val="1400"/>
              <a:buNone/>
            </a:pPr>
            <a:r>
              <a:rPr b="1" lang="en-US" sz="1200"/>
              <a:t>Facilitator Notes</a:t>
            </a:r>
            <a:r>
              <a:rPr lang="en-US" sz="1200"/>
              <a:t>: Unpack the group’s reactions and takeaways from the conversation. Ask participants to take some time at home to reflect on the Inside/Outside activity and write down their thoughts for the next session.</a:t>
            </a:r>
            <a:endParaRPr/>
          </a:p>
          <a:p>
            <a:pPr indent="-285750" lvl="0" marL="285750" rtl="0" algn="l">
              <a:lnSpc>
                <a:spcPct val="110000"/>
              </a:lnSpc>
              <a:spcBef>
                <a:spcPts val="0"/>
              </a:spcBef>
              <a:spcAft>
                <a:spcPts val="0"/>
              </a:spcAft>
              <a:buSzPts val="1400"/>
              <a:buNone/>
            </a:pPr>
            <a:r>
              <a:t/>
            </a:r>
            <a:endParaRPr sz="1200"/>
          </a:p>
          <a:p>
            <a:pPr indent="-285750" lvl="0" marL="285750" rtl="0" algn="l">
              <a:lnSpc>
                <a:spcPct val="110000"/>
              </a:lnSpc>
              <a:spcBef>
                <a:spcPts val="0"/>
              </a:spcBef>
              <a:spcAft>
                <a:spcPts val="0"/>
              </a:spcAft>
              <a:buSzPts val="1400"/>
              <a:buNone/>
            </a:pPr>
            <a:r>
              <a:rPr lang="en-US" sz="1200"/>
              <a:t>Here are s</a:t>
            </a:r>
            <a:r>
              <a:rPr lang="en-US"/>
              <a:t>ome additional questions:</a:t>
            </a:r>
            <a:endParaRPr/>
          </a:p>
          <a:p>
            <a:pPr indent="-285750" lvl="0" marL="285750" rtl="0" algn="l">
              <a:lnSpc>
                <a:spcPct val="110000"/>
              </a:lnSpc>
              <a:spcBef>
                <a:spcPts val="0"/>
              </a:spcBef>
              <a:spcAft>
                <a:spcPts val="0"/>
              </a:spcAft>
              <a:buSzPts val="1400"/>
              <a:buNone/>
            </a:pPr>
            <a:r>
              <a:rPr lang="en-US" sz="1200">
                <a:solidFill>
                  <a:srgbClr val="000000"/>
                </a:solidFill>
                <a:latin typeface="Calibri"/>
                <a:ea typeface="Calibri"/>
                <a:cs typeface="Calibri"/>
                <a:sym typeface="Calibri"/>
              </a:rPr>
              <a:t>1. What does our data show us about bias?</a:t>
            </a:r>
            <a:endParaRPr/>
          </a:p>
          <a:p>
            <a:pPr indent="-285750" lvl="0" marL="285750" rtl="0" algn="l">
              <a:lnSpc>
                <a:spcPct val="110000"/>
              </a:lnSpc>
              <a:spcBef>
                <a:spcPts val="0"/>
              </a:spcBef>
              <a:spcAft>
                <a:spcPts val="0"/>
              </a:spcAft>
              <a:buSzPts val="1400"/>
              <a:buNone/>
            </a:pPr>
            <a:r>
              <a:rPr lang="en-US" sz="1200">
                <a:solidFill>
                  <a:srgbClr val="000000"/>
                </a:solidFill>
                <a:latin typeface="Calibri"/>
                <a:ea typeface="Calibri"/>
                <a:cs typeface="Calibri"/>
                <a:sym typeface="Calibri"/>
              </a:rPr>
              <a:t>2. What are some ways we can begin screening our thoughts/actions and catch ourselves when we begin acting on UB?</a:t>
            </a:r>
            <a:endParaRPr/>
          </a:p>
          <a:p>
            <a:pPr indent="-285750" lvl="0" marL="285750" rtl="0" algn="l">
              <a:lnSpc>
                <a:spcPct val="110000"/>
              </a:lnSpc>
              <a:spcBef>
                <a:spcPts val="0"/>
              </a:spcBef>
              <a:spcAft>
                <a:spcPts val="0"/>
              </a:spcAft>
              <a:buSzPts val="1400"/>
              <a:buNone/>
            </a:pPr>
            <a:r>
              <a:rPr lang="en-US" sz="1200">
                <a:solidFill>
                  <a:srgbClr val="000000"/>
                </a:solidFill>
                <a:latin typeface="Calibri"/>
                <a:ea typeface="Calibri"/>
                <a:cs typeface="Calibri"/>
                <a:sym typeface="Calibri"/>
              </a:rPr>
              <a:t>3. What are some ways we can begin implementing a support system around UB amongst the adults within the school?</a:t>
            </a:r>
            <a:endParaRPr/>
          </a:p>
          <a:p>
            <a:pPr indent="-285750" lvl="0" marL="285750" rtl="0" algn="l">
              <a:lnSpc>
                <a:spcPct val="110000"/>
              </a:lnSpc>
              <a:spcBef>
                <a:spcPts val="0"/>
              </a:spcBef>
              <a:spcAft>
                <a:spcPts val="0"/>
              </a:spcAft>
              <a:buSzPts val="1400"/>
              <a:buNone/>
            </a:pPr>
            <a:r>
              <a:rPr lang="en-US" sz="1200">
                <a:solidFill>
                  <a:srgbClr val="000000"/>
                </a:solidFill>
                <a:latin typeface="Calibri"/>
                <a:ea typeface="Calibri"/>
                <a:cs typeface="Calibri"/>
                <a:sym typeface="Calibri"/>
              </a:rPr>
              <a:t>4. What are some different ways we can begin extending this conversation and dive deeper?</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We did not include this as a slide, but you can also do a “plus” and “could be better if” about what worked during the meeting and what could be improved for the next one.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341" name="Google Shape;341;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1" name="Google Shape;35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a:t>Facilitator Notes</a:t>
            </a:r>
            <a:r>
              <a:rPr lang="en-US" sz="1200"/>
              <a:t>: Looking ahead at the next session</a:t>
            </a:r>
            <a:endParaRPr/>
          </a:p>
        </p:txBody>
      </p:sp>
      <p:sp>
        <p:nvSpPr>
          <p:cNvPr id="352" name="Google Shape;352;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1" name="Google Shape;36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a:t>Facilitator Notes: </a:t>
            </a:r>
            <a:r>
              <a:rPr b="0" lang="en-US" sz="1200"/>
              <a:t>Thank all of the participants for being open and vulnerable during the discussion today.</a:t>
            </a:r>
            <a:endParaRPr/>
          </a:p>
        </p:txBody>
      </p:sp>
      <p:sp>
        <p:nvSpPr>
          <p:cNvPr id="362" name="Google Shape;362;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This slide is set aside for you to annotate the bias conversation. It is helpful to include any relevant data or notes that you have about your school. This is simply a framing slide and should require no more than 5 mins.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a:t>Facilitator Notes:</a:t>
            </a:r>
            <a:r>
              <a:rPr lang="en-US"/>
              <a:t> </a:t>
            </a:r>
            <a:endParaRPr>
              <a:solidFill>
                <a:srgbClr val="09081B"/>
              </a:solidFill>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a:t>Facilitator Notes</a:t>
            </a:r>
            <a:r>
              <a:rPr lang="en-US"/>
              <a:t>: There are a few options for running this activity.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You can split the room into two parts; creating pairs that face one another. Ask the left side of room to be partner A and right side of the room to be Partner B. Partner A will answer questions on slide 6 and then Partner B will answer. For slide 7, Partner A will answer questions on slide 6 and then Partner B will answer. Ask the pair to debrief what they took away from the back and forth. You can also split the room into into triads and have each person share their answers, for a larger group.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The facilitator should debrief with the whole group, asking a few groups to share out what they took away/ what they learned about one another through this activity. </a:t>
            </a:r>
            <a:endParaRPr/>
          </a:p>
        </p:txBody>
      </p:sp>
      <p:sp>
        <p:nvSpPr>
          <p:cNvPr id="118" name="Google Shape;11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a:t>Facilitator Notes</a:t>
            </a:r>
            <a:r>
              <a:rPr lang="en-US"/>
              <a:t>: Continue on with the Inside/Outside activity by having the groups work through the these questions.</a:t>
            </a:r>
            <a:endParaRPr>
              <a:solidFill>
                <a:srgbClr val="09081B"/>
              </a:solidFill>
            </a:endParaRPr>
          </a:p>
        </p:txBody>
      </p:sp>
      <p:sp>
        <p:nvSpPr>
          <p:cNvPr id="126" name="Google Shape;12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a:t>Facilitator Notes</a:t>
            </a:r>
            <a:r>
              <a:rPr lang="en-US"/>
              <a:t>: Continue on with the Inside/Outside activity by having the groups work through the these questions.</a:t>
            </a:r>
            <a:endParaRPr>
              <a:solidFill>
                <a:srgbClr val="09081B"/>
              </a:solidFill>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Debrief with the whole group by asking a few groups to share what they took away or what they learned about one another through this activity.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35" name="Google Shape;13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4" name="Google Shape;14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2" name="Google Shape;15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6" name="Shape 16"/>
        <p:cNvGrpSpPr/>
        <p:nvPr/>
      </p:nvGrpSpPr>
      <p:grpSpPr>
        <a:xfrm>
          <a:off x="0" y="0"/>
          <a:ext cx="0" cy="0"/>
          <a:chOff x="0" y="0"/>
          <a:chExt cx="0" cy="0"/>
        </a:xfrm>
      </p:grpSpPr>
      <p:sp>
        <p:nvSpPr>
          <p:cNvPr id="17" name="Google Shape;17;p31"/>
          <p:cNvSpPr/>
          <p:nvPr>
            <p:ph idx="2" type="pic"/>
          </p:nvPr>
        </p:nvSpPr>
        <p:spPr>
          <a:xfrm>
            <a:off x="0" y="0"/>
            <a:ext cx="9144000" cy="6187312"/>
          </a:xfrm>
          <a:prstGeom prst="rect">
            <a:avLst/>
          </a:prstGeom>
          <a:noFill/>
          <a:ln>
            <a:noFill/>
          </a:ln>
        </p:spPr>
      </p:sp>
      <p:sp>
        <p:nvSpPr>
          <p:cNvPr id="18" name="Google Shape;18;p31"/>
          <p:cNvSpPr txBox="1"/>
          <p:nvPr>
            <p:ph idx="1" type="body"/>
          </p:nvPr>
        </p:nvSpPr>
        <p:spPr>
          <a:xfrm>
            <a:off x="457200" y="2906713"/>
            <a:ext cx="8229600" cy="15001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00"/>
              </a:spcBef>
              <a:spcAft>
                <a:spcPts val="0"/>
              </a:spcAft>
              <a:buClr>
                <a:srgbClr val="8F8F8F"/>
              </a:buClr>
              <a:buSzPts val="2000"/>
              <a:buNone/>
              <a:defRPr sz="2000">
                <a:solidFill>
                  <a:srgbClr val="8F8F8F"/>
                </a:solidFill>
                <a:latin typeface="Calibri"/>
                <a:ea typeface="Calibri"/>
                <a:cs typeface="Calibri"/>
                <a:sym typeface="Calibri"/>
              </a:defRPr>
            </a:lvl1pPr>
            <a:lvl2pPr indent="-228600" lvl="1" marL="914400" algn="l">
              <a:lnSpc>
                <a:spcPct val="100000"/>
              </a:lnSpc>
              <a:spcBef>
                <a:spcPts val="360"/>
              </a:spcBef>
              <a:spcAft>
                <a:spcPts val="0"/>
              </a:spcAft>
              <a:buClr>
                <a:srgbClr val="8F8F8F"/>
              </a:buClr>
              <a:buSzPts val="1800"/>
              <a:buNone/>
              <a:defRPr sz="1800">
                <a:solidFill>
                  <a:srgbClr val="8F8F8F"/>
                </a:solidFill>
              </a:defRPr>
            </a:lvl2pPr>
            <a:lvl3pPr indent="-228600" lvl="2" marL="1371600" algn="l">
              <a:lnSpc>
                <a:spcPct val="100000"/>
              </a:lnSpc>
              <a:spcBef>
                <a:spcPts val="320"/>
              </a:spcBef>
              <a:spcAft>
                <a:spcPts val="0"/>
              </a:spcAft>
              <a:buClr>
                <a:srgbClr val="8F8F8F"/>
              </a:buClr>
              <a:buSzPts val="1600"/>
              <a:buNone/>
              <a:defRPr sz="1600">
                <a:solidFill>
                  <a:srgbClr val="8F8F8F"/>
                </a:solidFill>
              </a:defRPr>
            </a:lvl3pPr>
            <a:lvl4pPr indent="-228600" lvl="3" marL="1828800" algn="l">
              <a:lnSpc>
                <a:spcPct val="100000"/>
              </a:lnSpc>
              <a:spcBef>
                <a:spcPts val="280"/>
              </a:spcBef>
              <a:spcAft>
                <a:spcPts val="0"/>
              </a:spcAft>
              <a:buClr>
                <a:srgbClr val="8F8F8F"/>
              </a:buClr>
              <a:buSzPts val="1400"/>
              <a:buNone/>
              <a:defRPr sz="1400">
                <a:solidFill>
                  <a:srgbClr val="8F8F8F"/>
                </a:solidFill>
              </a:defRPr>
            </a:lvl4pPr>
            <a:lvl5pPr indent="-228600" lvl="4" marL="2286000" algn="l">
              <a:lnSpc>
                <a:spcPct val="100000"/>
              </a:lnSpc>
              <a:spcBef>
                <a:spcPts val="280"/>
              </a:spcBef>
              <a:spcAft>
                <a:spcPts val="0"/>
              </a:spcAft>
              <a:buClr>
                <a:srgbClr val="8F8F8F"/>
              </a:buClr>
              <a:buSzPts val="1400"/>
              <a:buNone/>
              <a:defRPr sz="1400">
                <a:solidFill>
                  <a:srgbClr val="8F8F8F"/>
                </a:solidFill>
              </a:defRPr>
            </a:lvl5pPr>
            <a:lvl6pPr indent="-228600" lvl="5" marL="2743200" algn="l">
              <a:lnSpc>
                <a:spcPct val="100000"/>
              </a:lnSpc>
              <a:spcBef>
                <a:spcPts val="280"/>
              </a:spcBef>
              <a:spcAft>
                <a:spcPts val="0"/>
              </a:spcAft>
              <a:buClr>
                <a:srgbClr val="8F8F8F"/>
              </a:buClr>
              <a:buSzPts val="1400"/>
              <a:buNone/>
              <a:defRPr sz="1400">
                <a:solidFill>
                  <a:srgbClr val="8F8F8F"/>
                </a:solidFill>
              </a:defRPr>
            </a:lvl6pPr>
            <a:lvl7pPr indent="-228600" lvl="6" marL="3200400" algn="l">
              <a:lnSpc>
                <a:spcPct val="100000"/>
              </a:lnSpc>
              <a:spcBef>
                <a:spcPts val="280"/>
              </a:spcBef>
              <a:spcAft>
                <a:spcPts val="0"/>
              </a:spcAft>
              <a:buClr>
                <a:srgbClr val="8F8F8F"/>
              </a:buClr>
              <a:buSzPts val="1400"/>
              <a:buNone/>
              <a:defRPr sz="1400">
                <a:solidFill>
                  <a:srgbClr val="8F8F8F"/>
                </a:solidFill>
              </a:defRPr>
            </a:lvl7pPr>
            <a:lvl8pPr indent="-228600" lvl="7" marL="3657600" algn="l">
              <a:lnSpc>
                <a:spcPct val="100000"/>
              </a:lnSpc>
              <a:spcBef>
                <a:spcPts val="280"/>
              </a:spcBef>
              <a:spcAft>
                <a:spcPts val="0"/>
              </a:spcAft>
              <a:buClr>
                <a:srgbClr val="8F8F8F"/>
              </a:buClr>
              <a:buSzPts val="1400"/>
              <a:buNone/>
              <a:defRPr sz="1400">
                <a:solidFill>
                  <a:srgbClr val="8F8F8F"/>
                </a:solidFill>
              </a:defRPr>
            </a:lvl8pPr>
            <a:lvl9pPr indent="-228600" lvl="8" marL="4114800" algn="l">
              <a:lnSpc>
                <a:spcPct val="100000"/>
              </a:lnSpc>
              <a:spcBef>
                <a:spcPts val="280"/>
              </a:spcBef>
              <a:spcAft>
                <a:spcPts val="0"/>
              </a:spcAft>
              <a:buClr>
                <a:srgbClr val="8F8F8F"/>
              </a:buClr>
              <a:buSzPts val="1400"/>
              <a:buNone/>
              <a:defRPr sz="1400">
                <a:solidFill>
                  <a:srgbClr val="8F8F8F"/>
                </a:solidFill>
              </a:defRPr>
            </a:lvl9pPr>
          </a:lstStyle>
          <a:p/>
        </p:txBody>
      </p:sp>
      <p:sp>
        <p:nvSpPr>
          <p:cNvPr id="19" name="Google Shape;19;p31"/>
          <p:cNvSpPr txBox="1"/>
          <p:nvPr>
            <p:ph type="title"/>
          </p:nvPr>
        </p:nvSpPr>
        <p:spPr>
          <a:xfrm>
            <a:off x="457200" y="4515668"/>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2" name="Shape 52"/>
        <p:cNvGrpSpPr/>
        <p:nvPr/>
      </p:nvGrpSpPr>
      <p:grpSpPr>
        <a:xfrm>
          <a:off x="0" y="0"/>
          <a:ext cx="0" cy="0"/>
          <a:chOff x="0" y="0"/>
          <a:chExt cx="0" cy="0"/>
        </a:xfrm>
      </p:grpSpPr>
      <p:sp>
        <p:nvSpPr>
          <p:cNvPr id="53" name="Google Shape;53;p40"/>
          <p:cNvSpPr txBox="1"/>
          <p:nvPr>
            <p:ph type="title"/>
          </p:nvPr>
        </p:nvSpPr>
        <p:spPr>
          <a:xfrm>
            <a:off x="457200" y="2976274"/>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0"/>
          <p:cNvSpPr/>
          <p:nvPr>
            <p:ph idx="2" type="pic"/>
          </p:nvPr>
        </p:nvSpPr>
        <p:spPr>
          <a:xfrm>
            <a:off x="457201" y="585078"/>
            <a:ext cx="3968558" cy="2216631"/>
          </a:xfrm>
          <a:prstGeom prst="rect">
            <a:avLst/>
          </a:prstGeom>
          <a:noFill/>
          <a:ln>
            <a:noFill/>
          </a:ln>
        </p:spPr>
      </p:sp>
      <p:sp>
        <p:nvSpPr>
          <p:cNvPr id="55" name="Google Shape;55;p40"/>
          <p:cNvSpPr/>
          <p:nvPr>
            <p:ph idx="3" type="pic"/>
          </p:nvPr>
        </p:nvSpPr>
        <p:spPr>
          <a:xfrm>
            <a:off x="4718242" y="585078"/>
            <a:ext cx="3968558" cy="2216631"/>
          </a:xfrm>
          <a:prstGeom prst="rect">
            <a:avLst/>
          </a:prstGeom>
          <a:noFill/>
          <a:ln>
            <a:noFill/>
          </a:ln>
        </p:spPr>
      </p:sp>
      <p:sp>
        <p:nvSpPr>
          <p:cNvPr id="56" name="Google Shape;56;p40"/>
          <p:cNvSpPr txBox="1"/>
          <p:nvPr>
            <p:ph idx="1" type="body"/>
          </p:nvPr>
        </p:nvSpPr>
        <p:spPr>
          <a:xfrm>
            <a:off x="457202" y="4279900"/>
            <a:ext cx="3968559" cy="170815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Clr>
                <a:srgbClr val="09081B"/>
              </a:buClr>
              <a:buSzPts val="1800"/>
              <a:buChar char="•"/>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7" name="Google Shape;57;p40"/>
          <p:cNvSpPr txBox="1"/>
          <p:nvPr>
            <p:ph idx="4" type="body"/>
          </p:nvPr>
        </p:nvSpPr>
        <p:spPr>
          <a:xfrm>
            <a:off x="4725938" y="4279900"/>
            <a:ext cx="3960861" cy="170815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Clr>
                <a:srgbClr val="09081B"/>
              </a:buClr>
              <a:buSzPts val="1800"/>
              <a:buChar char="•"/>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8" name="Google Shape;58;p40"/>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9" name="Shape 59"/>
        <p:cNvGrpSpPr/>
        <p:nvPr/>
      </p:nvGrpSpPr>
      <p:grpSpPr>
        <a:xfrm>
          <a:off x="0" y="0"/>
          <a:ext cx="0" cy="0"/>
          <a:chOff x="0" y="0"/>
          <a:chExt cx="0" cy="0"/>
        </a:xfrm>
      </p:grpSpPr>
      <p:sp>
        <p:nvSpPr>
          <p:cNvPr id="60" name="Google Shape;60;p41"/>
          <p:cNvSpPr txBox="1"/>
          <p:nvPr>
            <p:ph type="title"/>
          </p:nvPr>
        </p:nvSpPr>
        <p:spPr>
          <a:xfrm>
            <a:off x="457206" y="1000606"/>
            <a:ext cx="4122497" cy="4356484"/>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1400"/>
              <a:buNone/>
              <a:defRPr sz="4800">
                <a:solidFill>
                  <a:srgbClr val="FD850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1"/>
          <p:cNvSpPr txBox="1"/>
          <p:nvPr>
            <p:ph idx="1" type="body"/>
          </p:nvPr>
        </p:nvSpPr>
        <p:spPr>
          <a:xfrm>
            <a:off x="4687888" y="1000126"/>
            <a:ext cx="3998912" cy="40072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320"/>
              </a:spcBef>
              <a:spcAft>
                <a:spcPts val="0"/>
              </a:spcAft>
              <a:buClr>
                <a:srgbClr val="09081B"/>
              </a:buClr>
              <a:buSzPts val="1600"/>
              <a:buFont typeface="Calibri"/>
              <a:buNone/>
              <a:defRPr sz="1600"/>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2" name="Google Shape;62;p41"/>
          <p:cNvSpPr/>
          <p:nvPr>
            <p:ph idx="2" type="chart"/>
          </p:nvPr>
        </p:nvSpPr>
        <p:spPr>
          <a:xfrm>
            <a:off x="4687888" y="3163900"/>
            <a:ext cx="3998912" cy="2193925"/>
          </a:xfrm>
          <a:prstGeom prst="rect">
            <a:avLst/>
          </a:prstGeom>
          <a:noFill/>
          <a:ln>
            <a:noFill/>
          </a:ln>
        </p:spPr>
        <p:txBody>
          <a:bodyPr anchorCtr="0" anchor="t" bIns="0" lIns="0" spcFirstLastPara="1" rIns="0" wrap="square" tIns="0">
            <a:normAutofit/>
          </a:bodyPr>
          <a:lstStyle>
            <a:lvl1pPr lvl="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1pPr>
            <a:lvl2pPr lvl="1"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2pPr>
            <a:lvl3pPr lvl="2"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3pPr>
            <a:lvl4pPr lvl="3"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4pPr>
            <a:lvl5pPr lvl="4"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Google Shape;63;p41"/>
          <p:cNvSpPr txBox="1"/>
          <p:nvPr>
            <p:ph idx="3" type="body"/>
          </p:nvPr>
        </p:nvSpPr>
        <p:spPr>
          <a:xfrm>
            <a:off x="4687888" y="1485912"/>
            <a:ext cx="3998912" cy="15779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Clr>
                <a:srgbClr val="09081B"/>
              </a:buClr>
              <a:buSzPts val="1800"/>
              <a:buChar char="•"/>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4" name="Google Shape;64;p41"/>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41"/>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6" name="Shape 66"/>
        <p:cNvGrpSpPr/>
        <p:nvPr/>
      </p:nvGrpSpPr>
      <p:grpSpPr>
        <a:xfrm>
          <a:off x="0" y="0"/>
          <a:ext cx="0" cy="0"/>
          <a:chOff x="0" y="0"/>
          <a:chExt cx="0" cy="0"/>
        </a:xfrm>
      </p:grpSpPr>
      <p:sp>
        <p:nvSpPr>
          <p:cNvPr id="67" name="Google Shape;67;p42"/>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2"/>
          <p:cNvSpPr txBox="1"/>
          <p:nvPr>
            <p:ph idx="1" type="body"/>
          </p:nvPr>
        </p:nvSpPr>
        <p:spPr>
          <a:xfrm>
            <a:off x="457200" y="2032000"/>
            <a:ext cx="8229600" cy="373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20"/>
              </a:spcBef>
              <a:spcAft>
                <a:spcPts val="0"/>
              </a:spcAft>
              <a:buClr>
                <a:srgbClr val="09081B"/>
              </a:buClr>
              <a:buSzPts val="1600"/>
              <a:buNone/>
              <a:defRPr>
                <a:latin typeface="Calibri"/>
                <a:ea typeface="Calibri"/>
                <a:cs typeface="Calibri"/>
                <a:sym typeface="Calibri"/>
              </a:defRPr>
            </a:lvl1pPr>
            <a:lvl2pPr indent="-228600" lvl="1" marL="914400" algn="l">
              <a:lnSpc>
                <a:spcPct val="100000"/>
              </a:lnSpc>
              <a:spcBef>
                <a:spcPts val="320"/>
              </a:spcBef>
              <a:spcAft>
                <a:spcPts val="0"/>
              </a:spcAft>
              <a:buClr>
                <a:srgbClr val="09081B"/>
              </a:buClr>
              <a:buSzPts val="1600"/>
              <a:buNone/>
              <a:defRPr/>
            </a:lvl2pPr>
            <a:lvl3pPr indent="-228600" lvl="2" marL="1371600" algn="l">
              <a:lnSpc>
                <a:spcPct val="100000"/>
              </a:lnSpc>
              <a:spcBef>
                <a:spcPts val="320"/>
              </a:spcBef>
              <a:spcAft>
                <a:spcPts val="0"/>
              </a:spcAft>
              <a:buClr>
                <a:srgbClr val="09081B"/>
              </a:buClr>
              <a:buSzPts val="1600"/>
              <a:buNone/>
              <a:defRPr/>
            </a:lvl3pPr>
            <a:lvl4pPr indent="-228600" lvl="3" marL="1828800" algn="l">
              <a:lnSpc>
                <a:spcPct val="100000"/>
              </a:lnSpc>
              <a:spcBef>
                <a:spcPts val="320"/>
              </a:spcBef>
              <a:spcAft>
                <a:spcPts val="0"/>
              </a:spcAft>
              <a:buClr>
                <a:srgbClr val="09081B"/>
              </a:buClr>
              <a:buSzPts val="1600"/>
              <a:buNone/>
              <a:defRPr/>
            </a:lvl4pPr>
            <a:lvl5pPr indent="-228600" lvl="4" marL="2286000" algn="l">
              <a:lnSpc>
                <a:spcPct val="100000"/>
              </a:lnSpc>
              <a:spcBef>
                <a:spcPts val="320"/>
              </a:spcBef>
              <a:spcAft>
                <a:spcPts val="0"/>
              </a:spcAft>
              <a:buClr>
                <a:srgbClr val="09081B"/>
              </a:buClr>
              <a:buSzPts val="16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 name="Google Shape;69;p42"/>
          <p:cNvSpPr txBox="1"/>
          <p:nvPr>
            <p:ph idx="2" type="body"/>
          </p:nvPr>
        </p:nvSpPr>
        <p:spPr>
          <a:xfrm>
            <a:off x="457201" y="1504693"/>
            <a:ext cx="8229600" cy="43207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40"/>
              </a:spcBef>
              <a:spcAft>
                <a:spcPts val="0"/>
              </a:spcAft>
              <a:buClr>
                <a:schemeClr val="accent2"/>
              </a:buClr>
              <a:buSzPts val="2200"/>
              <a:buNone/>
              <a:defRPr sz="2200">
                <a:solidFill>
                  <a:schemeClr val="accent2"/>
                </a:solidFill>
                <a:latin typeface="Calibri"/>
                <a:ea typeface="Calibri"/>
                <a:cs typeface="Calibri"/>
                <a:sym typeface="Calibri"/>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0" name="Google Shape;70;p42"/>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2"/>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2" name="Shape 72"/>
        <p:cNvGrpSpPr/>
        <p:nvPr/>
      </p:nvGrpSpPr>
      <p:grpSpPr>
        <a:xfrm>
          <a:off x="0" y="0"/>
          <a:ext cx="0" cy="0"/>
          <a:chOff x="0" y="0"/>
          <a:chExt cx="0" cy="0"/>
        </a:xfrm>
      </p:grpSpPr>
      <p:sp>
        <p:nvSpPr>
          <p:cNvPr id="73" name="Google Shape;73;p43"/>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3"/>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3"/>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2"/>
          <p:cNvSpPr txBox="1"/>
          <p:nvPr>
            <p:ph idx="1" type="body"/>
          </p:nvPr>
        </p:nvSpPr>
        <p:spPr>
          <a:xfrm>
            <a:off x="457200" y="1892688"/>
            <a:ext cx="8229600" cy="3795375"/>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1pPr>
            <a:lvl2pPr indent="-330200" lvl="1" marL="9144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3pPr>
            <a:lvl4pPr indent="-330200" lvl="3" marL="18288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4pPr>
            <a:lvl5pPr indent="-330200" lvl="4" marL="22860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32"/>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 name="Shape 24"/>
        <p:cNvGrpSpPr/>
        <p:nvPr/>
      </p:nvGrpSpPr>
      <p:grpSpPr>
        <a:xfrm>
          <a:off x="0" y="0"/>
          <a:ext cx="0" cy="0"/>
          <a:chOff x="0" y="0"/>
          <a:chExt cx="0" cy="0"/>
        </a:xfrm>
      </p:grpSpPr>
      <p:sp>
        <p:nvSpPr>
          <p:cNvPr id="25" name="Google Shape;25;p33"/>
          <p:cNvSpPr txBox="1"/>
          <p:nvPr>
            <p:ph type="ctrTitle"/>
          </p:nvPr>
        </p:nvSpPr>
        <p:spPr>
          <a:xfrm>
            <a:off x="471064" y="2698053"/>
            <a:ext cx="7772400" cy="651991"/>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1400"/>
              <a:buNone/>
              <a:defRPr sz="48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 name="Shape 26"/>
        <p:cNvGrpSpPr/>
        <p:nvPr/>
      </p:nvGrpSpPr>
      <p:grpSpPr>
        <a:xfrm>
          <a:off x="0" y="0"/>
          <a:ext cx="0" cy="0"/>
          <a:chOff x="0" y="0"/>
          <a:chExt cx="0" cy="0"/>
        </a:xfrm>
      </p:grpSpPr>
      <p:sp>
        <p:nvSpPr>
          <p:cNvPr id="27" name="Google Shape;27;p34"/>
          <p:cNvSpPr txBox="1"/>
          <p:nvPr>
            <p:ph type="title"/>
          </p:nvPr>
        </p:nvSpPr>
        <p:spPr>
          <a:xfrm>
            <a:off x="457202" y="273050"/>
            <a:ext cx="3008313" cy="11620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sz="2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 type="body"/>
          </p:nvPr>
        </p:nvSpPr>
        <p:spPr>
          <a:xfrm>
            <a:off x="3575050" y="273062"/>
            <a:ext cx="5111750" cy="5853113"/>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400"/>
              </a:spcBef>
              <a:spcAft>
                <a:spcPts val="0"/>
              </a:spcAft>
              <a:buClr>
                <a:srgbClr val="09081B"/>
              </a:buClr>
              <a:buSzPts val="2000"/>
              <a:buChar char="•"/>
              <a:defRPr sz="2000">
                <a:latin typeface="Calibri"/>
                <a:ea typeface="Calibri"/>
                <a:cs typeface="Calibri"/>
                <a:sym typeface="Calibri"/>
              </a:defRPr>
            </a:lvl1pPr>
            <a:lvl2pPr indent="-330200" lvl="1" marL="914400" algn="l">
              <a:lnSpc>
                <a:spcPct val="100000"/>
              </a:lnSpc>
              <a:spcBef>
                <a:spcPts val="320"/>
              </a:spcBef>
              <a:spcAft>
                <a:spcPts val="0"/>
              </a:spcAft>
              <a:buClr>
                <a:srgbClr val="009F93"/>
              </a:buClr>
              <a:buSzPts val="1600"/>
              <a:buChar char="–"/>
              <a:defRPr sz="1600">
                <a:solidFill>
                  <a:srgbClr val="009F93"/>
                </a:solidFill>
                <a:latin typeface="Calibri"/>
                <a:ea typeface="Calibri"/>
                <a:cs typeface="Calibri"/>
                <a:sym typeface="Calibri"/>
              </a:defRPr>
            </a:lvl2pPr>
            <a:lvl3pPr indent="-330200" lvl="2" marL="1371600" algn="l">
              <a:lnSpc>
                <a:spcPct val="100000"/>
              </a:lnSpc>
              <a:spcBef>
                <a:spcPts val="320"/>
              </a:spcBef>
              <a:spcAft>
                <a:spcPts val="0"/>
              </a:spcAft>
              <a:buClr>
                <a:srgbClr val="FF5147"/>
              </a:buClr>
              <a:buSzPts val="1600"/>
              <a:buChar char="•"/>
              <a:defRPr sz="1600">
                <a:solidFill>
                  <a:srgbClr val="FF5147"/>
                </a:solidFill>
                <a:latin typeface="Calibri"/>
                <a:ea typeface="Calibri"/>
                <a:cs typeface="Calibri"/>
                <a:sym typeface="Calibri"/>
              </a:defRPr>
            </a:lvl3pPr>
            <a:lvl4pPr indent="-330200" lvl="3" marL="1828800" algn="l">
              <a:lnSpc>
                <a:spcPct val="100000"/>
              </a:lnSpc>
              <a:spcBef>
                <a:spcPts val="320"/>
              </a:spcBef>
              <a:spcAft>
                <a:spcPts val="0"/>
              </a:spcAft>
              <a:buClr>
                <a:srgbClr val="7F7F7F"/>
              </a:buClr>
              <a:buSzPts val="1600"/>
              <a:buChar char="–"/>
              <a:defRPr sz="1600">
                <a:solidFill>
                  <a:srgbClr val="7F7F7F"/>
                </a:solidFill>
                <a:latin typeface="Calibri"/>
                <a:ea typeface="Calibri"/>
                <a:cs typeface="Calibri"/>
                <a:sym typeface="Calibri"/>
              </a:defRPr>
            </a:lvl4pPr>
            <a:lvl5pPr indent="-330200" lvl="4" marL="2286000" algn="l">
              <a:lnSpc>
                <a:spcPct val="100000"/>
              </a:lnSpc>
              <a:spcBef>
                <a:spcPts val="320"/>
              </a:spcBef>
              <a:spcAft>
                <a:spcPts val="0"/>
              </a:spcAft>
              <a:buClr>
                <a:srgbClr val="09081B"/>
              </a:buClr>
              <a:buSzPts val="1600"/>
              <a:buChar char="»"/>
              <a:defRPr sz="1600">
                <a:latin typeface="Calibri"/>
                <a:ea typeface="Calibri"/>
                <a:cs typeface="Calibri"/>
                <a:sym typeface="Calibri"/>
              </a:defRPr>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9" name="Google Shape;29;p34"/>
          <p:cNvSpPr txBox="1"/>
          <p:nvPr>
            <p:ph idx="2" type="body"/>
          </p:nvPr>
        </p:nvSpPr>
        <p:spPr>
          <a:xfrm>
            <a:off x="457202" y="1435103"/>
            <a:ext cx="3008313" cy="46910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Clr>
                <a:srgbClr val="09081B"/>
              </a:buClr>
              <a:buSzPts val="1400"/>
              <a:buNone/>
              <a:defRPr sz="1400">
                <a:latin typeface="Calibri"/>
                <a:ea typeface="Calibri"/>
                <a:cs typeface="Calibri"/>
                <a:sym typeface="Calibri"/>
              </a:defRPr>
            </a:lvl1pPr>
            <a:lvl2pPr indent="-228600" lvl="1" marL="914400" algn="l">
              <a:lnSpc>
                <a:spcPct val="100000"/>
              </a:lnSpc>
              <a:spcBef>
                <a:spcPts val="240"/>
              </a:spcBef>
              <a:spcAft>
                <a:spcPts val="0"/>
              </a:spcAft>
              <a:buClr>
                <a:srgbClr val="09081B"/>
              </a:buClr>
              <a:buSzPts val="1200"/>
              <a:buNone/>
              <a:defRPr sz="1200"/>
            </a:lvl2pPr>
            <a:lvl3pPr indent="-228600" lvl="2" marL="1371600" algn="l">
              <a:lnSpc>
                <a:spcPct val="100000"/>
              </a:lnSpc>
              <a:spcBef>
                <a:spcPts val="200"/>
              </a:spcBef>
              <a:spcAft>
                <a:spcPts val="0"/>
              </a:spcAft>
              <a:buClr>
                <a:srgbClr val="09081B"/>
              </a:buClr>
              <a:buSzPts val="1000"/>
              <a:buNone/>
              <a:defRPr sz="1000"/>
            </a:lvl3pPr>
            <a:lvl4pPr indent="-228600" lvl="3" marL="1828800" algn="l">
              <a:lnSpc>
                <a:spcPct val="100000"/>
              </a:lnSpc>
              <a:spcBef>
                <a:spcPts val="180"/>
              </a:spcBef>
              <a:spcAft>
                <a:spcPts val="0"/>
              </a:spcAft>
              <a:buClr>
                <a:srgbClr val="09081B"/>
              </a:buClr>
              <a:buSzPts val="900"/>
              <a:buNone/>
              <a:defRPr sz="900"/>
            </a:lvl4pPr>
            <a:lvl5pPr indent="-228600" lvl="4" marL="2286000" algn="l">
              <a:lnSpc>
                <a:spcPct val="100000"/>
              </a:lnSpc>
              <a:spcBef>
                <a:spcPts val="180"/>
              </a:spcBef>
              <a:spcAft>
                <a:spcPts val="0"/>
              </a:spcAft>
              <a:buClr>
                <a:srgbClr val="09081B"/>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0" name="Google Shape;30;p34"/>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35"/>
          <p:cNvSpPr txBox="1"/>
          <p:nvPr>
            <p:ph type="title"/>
          </p:nvPr>
        </p:nvSpPr>
        <p:spPr>
          <a:xfrm>
            <a:off x="576263" y="457200"/>
            <a:ext cx="8229600" cy="1143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1400"/>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5"/>
          <p:cNvSpPr txBox="1"/>
          <p:nvPr>
            <p:ph idx="1" type="body"/>
          </p:nvPr>
        </p:nvSpPr>
        <p:spPr>
          <a:xfrm>
            <a:off x="457200" y="1600206"/>
            <a:ext cx="4038600" cy="4525963"/>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1pPr>
            <a:lvl2pPr indent="-330200" lvl="1" marL="9144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2pPr>
            <a:lvl3pPr indent="-330200" lvl="2" marL="13716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3pPr>
            <a:lvl4pPr indent="-330200" lvl="3" marL="18288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4pPr>
            <a:lvl5pPr indent="-330200" lvl="4" marL="22860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 name="Google Shape;34;p35"/>
          <p:cNvSpPr txBox="1"/>
          <p:nvPr>
            <p:ph idx="2" type="body"/>
          </p:nvPr>
        </p:nvSpPr>
        <p:spPr>
          <a:xfrm>
            <a:off x="4648200" y="1600206"/>
            <a:ext cx="4038600" cy="4525963"/>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1pPr>
            <a:lvl2pPr indent="-330200" lvl="1" marL="9144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2pPr>
            <a:lvl3pPr indent="-330200" lvl="2" marL="13716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3pPr>
            <a:lvl4pPr indent="-330200" lvl="3" marL="18288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4pPr>
            <a:lvl5pPr indent="-342900" lvl="4" marL="2286000" algn="l">
              <a:lnSpc>
                <a:spcPct val="100000"/>
              </a:lnSpc>
              <a:spcBef>
                <a:spcPts val="360"/>
              </a:spcBef>
              <a:spcAft>
                <a:spcPts val="0"/>
              </a:spcAft>
              <a:buClr>
                <a:srgbClr val="09081B"/>
              </a:buClr>
              <a:buSzPts val="1800"/>
              <a:buChar char="»"/>
              <a:defRPr sz="1800">
                <a:solidFill>
                  <a:srgbClr val="09081B"/>
                </a:solidFill>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 name="Google Shape;35;p35"/>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6" name="Shape 36"/>
        <p:cNvGrpSpPr/>
        <p:nvPr/>
      </p:nvGrpSpPr>
      <p:grpSpPr>
        <a:xfrm>
          <a:off x="0" y="0"/>
          <a:ext cx="0" cy="0"/>
          <a:chOff x="0" y="0"/>
          <a:chExt cx="0" cy="0"/>
        </a:xfrm>
      </p:grpSpPr>
      <p:sp>
        <p:nvSpPr>
          <p:cNvPr id="37" name="Google Shape;37;p36"/>
          <p:cNvSpPr/>
          <p:nvPr>
            <p:ph idx="2" type="pic"/>
          </p:nvPr>
        </p:nvSpPr>
        <p:spPr>
          <a:xfrm>
            <a:off x="4749800" y="1667932"/>
            <a:ext cx="3856038" cy="3689157"/>
          </a:xfrm>
          <a:prstGeom prst="rect">
            <a:avLst/>
          </a:prstGeom>
          <a:noFill/>
          <a:ln>
            <a:noFill/>
          </a:ln>
        </p:spPr>
      </p:sp>
      <p:sp>
        <p:nvSpPr>
          <p:cNvPr id="38" name="Google Shape;38;p36"/>
          <p:cNvSpPr txBox="1"/>
          <p:nvPr>
            <p:ph idx="1" type="body"/>
          </p:nvPr>
        </p:nvSpPr>
        <p:spPr>
          <a:xfrm>
            <a:off x="457206" y="1664228"/>
            <a:ext cx="3914777" cy="36928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20"/>
              </a:spcBef>
              <a:spcAft>
                <a:spcPts val="0"/>
              </a:spcAft>
              <a:buClr>
                <a:srgbClr val="09081B"/>
              </a:buClr>
              <a:buSzPts val="1600"/>
              <a:buNone/>
              <a:defRPr>
                <a:latin typeface="Calibri"/>
                <a:ea typeface="Calibri"/>
                <a:cs typeface="Calibri"/>
                <a:sym typeface="Calibri"/>
              </a:defRPr>
            </a:lvl1pPr>
            <a:lvl2pPr indent="-228600" lvl="1" marL="914400" algn="l">
              <a:lnSpc>
                <a:spcPct val="100000"/>
              </a:lnSpc>
              <a:spcBef>
                <a:spcPts val="320"/>
              </a:spcBef>
              <a:spcAft>
                <a:spcPts val="0"/>
              </a:spcAft>
              <a:buClr>
                <a:srgbClr val="09081B"/>
              </a:buClr>
              <a:buSzPts val="1600"/>
              <a:buNone/>
              <a:defRPr/>
            </a:lvl2pPr>
            <a:lvl3pPr indent="-228600" lvl="2" marL="1371600" algn="l">
              <a:lnSpc>
                <a:spcPct val="100000"/>
              </a:lnSpc>
              <a:spcBef>
                <a:spcPts val="320"/>
              </a:spcBef>
              <a:spcAft>
                <a:spcPts val="0"/>
              </a:spcAft>
              <a:buClr>
                <a:srgbClr val="09081B"/>
              </a:buClr>
              <a:buSzPts val="1600"/>
              <a:buNone/>
              <a:defRPr/>
            </a:lvl3pPr>
            <a:lvl4pPr indent="-228600" lvl="3" marL="1828800" algn="l">
              <a:lnSpc>
                <a:spcPct val="100000"/>
              </a:lnSpc>
              <a:spcBef>
                <a:spcPts val="320"/>
              </a:spcBef>
              <a:spcAft>
                <a:spcPts val="0"/>
              </a:spcAft>
              <a:buClr>
                <a:srgbClr val="09081B"/>
              </a:buClr>
              <a:buSzPts val="1600"/>
              <a:buNone/>
              <a:defRPr/>
            </a:lvl4pPr>
            <a:lvl5pPr indent="-228600" lvl="4" marL="2286000" algn="l">
              <a:lnSpc>
                <a:spcPct val="100000"/>
              </a:lnSpc>
              <a:spcBef>
                <a:spcPts val="320"/>
              </a:spcBef>
              <a:spcAft>
                <a:spcPts val="0"/>
              </a:spcAft>
              <a:buClr>
                <a:srgbClr val="09081B"/>
              </a:buClr>
              <a:buSzPts val="16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9" name="Google Shape;39;p36"/>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6"/>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6"/>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pic>
        <p:nvPicPr>
          <p:cNvPr id="43" name="Google Shape;43;p37"/>
          <p:cNvPicPr preferRelativeResize="0"/>
          <p:nvPr/>
        </p:nvPicPr>
        <p:blipFill rotWithShape="1">
          <a:blip r:embed="rId2">
            <a:alphaModFix/>
          </a:blip>
          <a:srcRect b="0" l="0" r="0" t="0"/>
          <a:stretch/>
        </p:blipFill>
        <p:spPr>
          <a:xfrm>
            <a:off x="919163" y="1735138"/>
            <a:ext cx="1533525" cy="2041525"/>
          </a:xfrm>
          <a:prstGeom prst="rect">
            <a:avLst/>
          </a:prstGeom>
          <a:noFill/>
          <a:ln>
            <a:noFill/>
          </a:ln>
        </p:spPr>
      </p:pic>
      <p:sp>
        <p:nvSpPr>
          <p:cNvPr id="44" name="Google Shape;44;p37"/>
          <p:cNvSpPr txBox="1"/>
          <p:nvPr>
            <p:ph type="title"/>
          </p:nvPr>
        </p:nvSpPr>
        <p:spPr>
          <a:xfrm>
            <a:off x="3181830" y="2420432"/>
            <a:ext cx="4551065"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7"/>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6" name="Shape 46"/>
        <p:cNvGrpSpPr/>
        <p:nvPr/>
      </p:nvGrpSpPr>
      <p:grpSpPr>
        <a:xfrm>
          <a:off x="0" y="0"/>
          <a:ext cx="0" cy="0"/>
          <a:chOff x="0" y="0"/>
          <a:chExt cx="0" cy="0"/>
        </a:xfrm>
      </p:grpSpPr>
      <p:sp>
        <p:nvSpPr>
          <p:cNvPr id="47" name="Google Shape;47;p38"/>
          <p:cNvSpPr/>
          <p:nvPr>
            <p:ph idx="2" type="pic"/>
          </p:nvPr>
        </p:nvSpPr>
        <p:spPr>
          <a:xfrm>
            <a:off x="0" y="0"/>
            <a:ext cx="9144000" cy="6858000"/>
          </a:xfrm>
          <a:prstGeom prst="rect">
            <a:avLst/>
          </a:prstGeom>
          <a:noFill/>
          <a:ln>
            <a:noFill/>
          </a:ln>
        </p:spPr>
      </p:sp>
      <p:sp>
        <p:nvSpPr>
          <p:cNvPr id="48" name="Google Shape;48;p38"/>
          <p:cNvSpPr txBox="1"/>
          <p:nvPr>
            <p:ph type="title"/>
          </p:nvPr>
        </p:nvSpPr>
        <p:spPr>
          <a:xfrm>
            <a:off x="624605" y="3042198"/>
            <a:ext cx="4348098" cy="624559"/>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9" name="Shape 49"/>
        <p:cNvGrpSpPr/>
        <p:nvPr/>
      </p:nvGrpSpPr>
      <p:grpSpPr>
        <a:xfrm>
          <a:off x="0" y="0"/>
          <a:ext cx="0" cy="0"/>
          <a:chOff x="0" y="0"/>
          <a:chExt cx="0" cy="0"/>
        </a:xfrm>
      </p:grpSpPr>
      <p:sp>
        <p:nvSpPr>
          <p:cNvPr id="50" name="Google Shape;50;p39"/>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9"/>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9pPr>
          </a:lstStyle>
          <a:p/>
        </p:txBody>
      </p:sp>
      <p:sp>
        <p:nvSpPr>
          <p:cNvPr id="11" name="Google Shape;11;p30"/>
          <p:cNvSpPr txBox="1"/>
          <p:nvPr>
            <p:ph idx="1" type="body"/>
          </p:nvPr>
        </p:nvSpPr>
        <p:spPr>
          <a:xfrm>
            <a:off x="579438" y="1600200"/>
            <a:ext cx="8229600" cy="4525963"/>
          </a:xfrm>
          <a:prstGeom prst="rect">
            <a:avLst/>
          </a:prstGeom>
          <a:noFill/>
          <a:ln>
            <a:noFill/>
          </a:ln>
        </p:spPr>
        <p:txBody>
          <a:bodyPr anchorCtr="0" anchor="t" bIns="0" lIns="0" spcFirstLastPara="1" rIns="0" wrap="square" tIns="0">
            <a:noAutofit/>
          </a:bodyPr>
          <a:lstStyle>
            <a:lvl1pPr indent="-330200" lvl="0" marL="4572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1pPr>
            <a:lvl2pPr indent="-330200" lvl="1" marL="9144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2pPr>
            <a:lvl3pPr indent="-330200" lvl="2" marL="13716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3pPr>
            <a:lvl4pPr indent="-330200" lvl="3" marL="18288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4pPr>
            <a:lvl5pPr indent="-330200" lvl="4" marL="22860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0"/>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91919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30"/>
          <p:cNvSpPr/>
          <p:nvPr/>
        </p:nvSpPr>
        <p:spPr>
          <a:xfrm>
            <a:off x="579438" y="0"/>
            <a:ext cx="7997825" cy="95250"/>
          </a:xfrm>
          <a:prstGeom prst="rect">
            <a:avLst/>
          </a:prstGeom>
          <a:solidFill>
            <a:srgbClr val="241A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1431F"/>
              </a:solidFill>
              <a:latin typeface="Calibri"/>
              <a:ea typeface="Calibri"/>
              <a:cs typeface="Calibri"/>
              <a:sym typeface="Calibri"/>
            </a:endParaRPr>
          </a:p>
        </p:txBody>
      </p:sp>
      <p:cxnSp>
        <p:nvCxnSpPr>
          <p:cNvPr id="15" name="Google Shape;15;p30"/>
          <p:cNvCxnSpPr/>
          <p:nvPr/>
        </p:nvCxnSpPr>
        <p:spPr>
          <a:xfrm>
            <a:off x="579438" y="6181725"/>
            <a:ext cx="7997825" cy="0"/>
          </a:xfrm>
          <a:prstGeom prst="straightConnector1">
            <a:avLst/>
          </a:prstGeom>
          <a:noFill/>
          <a:ln cap="flat" cmpd="sng" w="9525">
            <a:solidFill>
              <a:srgbClr val="241A4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hyperlink" Target="http://www.unbounded.org/" TargetMode="External"/><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descr="P47A2960.jpg" id="81" name="Google Shape;81;p1"/>
          <p:cNvPicPr preferRelativeResize="0"/>
          <p:nvPr/>
        </p:nvPicPr>
        <p:blipFill rotWithShape="1">
          <a:blip r:embed="rId3">
            <a:alphaModFix/>
          </a:blip>
          <a:srcRect b="0" l="0" r="0" t="0"/>
          <a:stretch/>
        </p:blipFill>
        <p:spPr>
          <a:xfrm>
            <a:off x="0" y="0"/>
            <a:ext cx="9144000" cy="6892462"/>
          </a:xfrm>
          <a:prstGeom prst="rect">
            <a:avLst/>
          </a:prstGeom>
          <a:solidFill>
            <a:srgbClr val="FFFFFF"/>
          </a:solidFill>
          <a:ln>
            <a:noFill/>
          </a:ln>
        </p:spPr>
      </p:pic>
      <p:sp>
        <p:nvSpPr>
          <p:cNvPr id="82" name="Google Shape;82;p1"/>
          <p:cNvSpPr/>
          <p:nvPr/>
        </p:nvSpPr>
        <p:spPr>
          <a:xfrm>
            <a:off x="-14271" y="-278"/>
            <a:ext cx="9158272" cy="6892925"/>
          </a:xfrm>
          <a:prstGeom prst="rect">
            <a:avLst/>
          </a:prstGeom>
          <a:solidFill>
            <a:srgbClr val="241A48">
              <a:alpha val="6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sp>
        <p:nvSpPr>
          <p:cNvPr id="83" name="Google Shape;83;p1"/>
          <p:cNvSpPr/>
          <p:nvPr/>
        </p:nvSpPr>
        <p:spPr>
          <a:xfrm>
            <a:off x="330200" y="2713038"/>
            <a:ext cx="4819650" cy="1595437"/>
          </a:xfrm>
          <a:prstGeom prst="rect">
            <a:avLst/>
          </a:prstGeom>
          <a:noFill/>
          <a:ln>
            <a:noFill/>
          </a:ln>
        </p:spPr>
        <p:txBody>
          <a:bodyPr anchorCtr="0" anchor="t" bIns="45700" lIns="182875" spcFirstLastPara="1" rIns="182875" wrap="square" tIns="45700">
            <a:noAutofit/>
          </a:bodyPr>
          <a:lstStyle/>
          <a:p>
            <a:pPr indent="0" lvl="0" marL="0" marR="0" rtl="0" algn="l">
              <a:lnSpc>
                <a:spcPct val="100000"/>
              </a:lnSpc>
              <a:spcBef>
                <a:spcPts val="0"/>
              </a:spcBef>
              <a:spcAft>
                <a:spcPts val="0"/>
              </a:spcAft>
              <a:buClr>
                <a:srgbClr val="FED16A"/>
              </a:buClr>
              <a:buSzPts val="3200"/>
              <a:buFont typeface="Arial"/>
              <a:buNone/>
            </a:pPr>
            <a:br>
              <a:rPr b="1" i="0" lang="en-US" sz="3200" u="none" cap="none" strike="noStrike">
                <a:solidFill>
                  <a:srgbClr val="FED16A"/>
                </a:solidFill>
                <a:latin typeface="Calibri"/>
                <a:ea typeface="Calibri"/>
                <a:cs typeface="Calibri"/>
                <a:sym typeface="Calibri"/>
              </a:rPr>
            </a:br>
            <a:endParaRPr b="1" i="0" sz="3200" u="none" cap="none" strike="noStrike">
              <a:solidFill>
                <a:srgbClr val="FED16A"/>
              </a:solidFill>
              <a:latin typeface="Calibri"/>
              <a:ea typeface="Calibri"/>
              <a:cs typeface="Calibri"/>
              <a:sym typeface="Calibri"/>
            </a:endParaRPr>
          </a:p>
        </p:txBody>
      </p:sp>
      <p:sp>
        <p:nvSpPr>
          <p:cNvPr id="84" name="Google Shape;84;p1"/>
          <p:cNvSpPr/>
          <p:nvPr/>
        </p:nvSpPr>
        <p:spPr>
          <a:xfrm>
            <a:off x="330200" y="3362325"/>
            <a:ext cx="8280400" cy="2768600"/>
          </a:xfrm>
          <a:prstGeom prst="rect">
            <a:avLst/>
          </a:prstGeom>
          <a:noFill/>
          <a:ln>
            <a:noFill/>
          </a:ln>
          <a:effectLst>
            <a:outerShdw blurRad="38100" rotWithShape="0" algn="tl" dir="2700000" dist="12700">
              <a:srgbClr val="000000">
                <a:alpha val="29411"/>
              </a:srgbClr>
            </a:outerShdw>
          </a:effectLst>
        </p:spPr>
        <p:txBody>
          <a:bodyPr anchorCtr="0" anchor="t" bIns="45700" lIns="182875" spcFirstLastPara="1" rIns="182875" wrap="square" tIns="45700">
            <a:noAutofit/>
          </a:bodyPr>
          <a:lstStyle/>
          <a:p>
            <a:pPr indent="0" lvl="0" marL="0" marR="0" rtl="0" algn="l">
              <a:lnSpc>
                <a:spcPct val="10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Session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Introducing Bias</a:t>
            </a:r>
            <a:endParaRPr b="0" i="0" sz="1400" u="none" cap="none" strike="noStrike">
              <a:solidFill>
                <a:srgbClr val="000000"/>
              </a:solidFill>
              <a:latin typeface="Arial"/>
              <a:ea typeface="Arial"/>
              <a:cs typeface="Arial"/>
              <a:sym typeface="Arial"/>
            </a:endParaRPr>
          </a:p>
        </p:txBody>
      </p:sp>
      <p:pic>
        <p:nvPicPr>
          <p:cNvPr descr="NEW-AdHoc_UBD_PlaceHolderLogo_v08_KO.png" id="85" name="Google Shape;85;p1"/>
          <p:cNvPicPr preferRelativeResize="0"/>
          <p:nvPr/>
        </p:nvPicPr>
        <p:blipFill rotWithShape="1">
          <a:blip r:embed="rId4">
            <a:alphaModFix/>
          </a:blip>
          <a:srcRect b="0" l="0" r="0" t="0"/>
          <a:stretch/>
        </p:blipFill>
        <p:spPr>
          <a:xfrm>
            <a:off x="570830" y="5957203"/>
            <a:ext cx="2482501" cy="347444"/>
          </a:xfrm>
          <a:prstGeom prst="rect">
            <a:avLst/>
          </a:prstGeom>
          <a:noFill/>
          <a:ln>
            <a:noFill/>
          </a:ln>
        </p:spPr>
      </p:pic>
      <p:sp>
        <p:nvSpPr>
          <p:cNvPr id="86" name="Google Shape;86;p1"/>
          <p:cNvSpPr txBox="1"/>
          <p:nvPr/>
        </p:nvSpPr>
        <p:spPr>
          <a:xfrm>
            <a:off x="4865268" y="6577608"/>
            <a:ext cx="4194389"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800" u="none" cap="none" strike="noStrike">
                <a:solidFill>
                  <a:schemeClr val="lt1"/>
                </a:solidFill>
                <a:latin typeface="Arial"/>
                <a:ea typeface="Arial"/>
                <a:cs typeface="Arial"/>
                <a:sym typeface="Arial"/>
              </a:rPr>
              <a:t>Except where otherwise indicated, all content is © 2016 UnboundEd Learning, Inc. </a:t>
            </a:r>
            <a:r>
              <a:rPr b="0" i="0" lang="en-US" sz="800" u="sng" cap="none" strike="noStrike">
                <a:solidFill>
                  <a:schemeClr val="lt1"/>
                </a:solidFill>
                <a:latin typeface="Arial"/>
                <a:ea typeface="Arial"/>
                <a:cs typeface="Arial"/>
                <a:sym typeface="Arial"/>
                <a:hlinkClick r:id="rId5">
                  <a:extLst>
                    <a:ext uri="{A12FA001-AC4F-418D-AE19-62706E023703}">
                      <ahyp:hlinkClr val="tx"/>
                    </a:ext>
                  </a:extLst>
                </a:hlinkClick>
              </a:rPr>
              <a:t>www.unbounded.org</a:t>
            </a:r>
            <a:r>
              <a:rPr b="0" i="0" lang="en-US" sz="800" u="none" cap="none" strike="noStrike">
                <a:solidFill>
                  <a:schemeClr val="lt1"/>
                </a:solidFill>
                <a:latin typeface="Arial"/>
                <a:ea typeface="Arial"/>
                <a:cs typeface="Arial"/>
                <a:sym typeface="Arial"/>
              </a:rPr>
              <a:t>  </a:t>
            </a:r>
            <a:endParaRPr b="0" i="0" sz="800" u="none" cap="none" strike="noStrike">
              <a:solidFill>
                <a:schemeClr val="lt1"/>
              </a:solidFill>
              <a:latin typeface="Arial"/>
              <a:ea typeface="Arial"/>
              <a:cs typeface="Arial"/>
              <a:sym typeface="Arial"/>
            </a:endParaRPr>
          </a:p>
        </p:txBody>
      </p:sp>
      <p:pic>
        <p:nvPicPr>
          <p:cNvPr id="87" name="Google Shape;87;p1"/>
          <p:cNvPicPr preferRelativeResize="0"/>
          <p:nvPr/>
        </p:nvPicPr>
        <p:blipFill rotWithShape="1">
          <a:blip r:embed="rId6">
            <a:alphaModFix/>
          </a:blip>
          <a:srcRect b="0" l="0" r="0" t="0"/>
          <a:stretch/>
        </p:blipFill>
        <p:spPr>
          <a:xfrm>
            <a:off x="4599907" y="6606011"/>
            <a:ext cx="364945" cy="1280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10"/>
          <p:cNvGrpSpPr/>
          <p:nvPr/>
        </p:nvGrpSpPr>
        <p:grpSpPr>
          <a:xfrm>
            <a:off x="0" y="-19050"/>
            <a:ext cx="9156701" cy="6888163"/>
            <a:chOff x="-5293" y="-32230"/>
            <a:chExt cx="9156349" cy="6888288"/>
          </a:xfrm>
        </p:grpSpPr>
        <p:pic>
          <p:nvPicPr>
            <p:cNvPr descr="IAT Faces" id="165" name="Google Shape;165;p10"/>
            <p:cNvPicPr preferRelativeResize="0"/>
            <p:nvPr/>
          </p:nvPicPr>
          <p:blipFill rotWithShape="1">
            <a:blip r:embed="rId3">
              <a:alphaModFix/>
            </a:blip>
            <a:srcRect b="0" l="0" r="0" t="0"/>
            <a:stretch/>
          </p:blipFill>
          <p:spPr>
            <a:xfrm>
              <a:off x="-5293" y="2583962"/>
              <a:ext cx="4011128" cy="4270334"/>
            </a:xfrm>
            <a:prstGeom prst="rect">
              <a:avLst/>
            </a:prstGeom>
            <a:noFill/>
            <a:ln>
              <a:noFill/>
            </a:ln>
          </p:spPr>
        </p:pic>
        <p:pic>
          <p:nvPicPr>
            <p:cNvPr descr="IAT Faces" id="166" name="Google Shape;166;p10"/>
            <p:cNvPicPr preferRelativeResize="0"/>
            <p:nvPr/>
          </p:nvPicPr>
          <p:blipFill rotWithShape="1">
            <a:blip r:embed="rId4">
              <a:alphaModFix/>
            </a:blip>
            <a:srcRect b="0" l="0" r="0" t="0"/>
            <a:stretch/>
          </p:blipFill>
          <p:spPr>
            <a:xfrm>
              <a:off x="3879850" y="2588055"/>
              <a:ext cx="4035736" cy="4263772"/>
            </a:xfrm>
            <a:prstGeom prst="rect">
              <a:avLst/>
            </a:prstGeom>
            <a:noFill/>
            <a:ln>
              <a:noFill/>
            </a:ln>
          </p:spPr>
        </p:pic>
        <p:pic>
          <p:nvPicPr>
            <p:cNvPr descr="IAT Faces" id="167" name="Google Shape;167;p10"/>
            <p:cNvPicPr preferRelativeResize="0"/>
            <p:nvPr/>
          </p:nvPicPr>
          <p:blipFill rotWithShape="1">
            <a:blip r:embed="rId5">
              <a:alphaModFix/>
            </a:blip>
            <a:srcRect b="0" l="0" r="0" t="-221"/>
            <a:stretch/>
          </p:blipFill>
          <p:spPr>
            <a:xfrm>
              <a:off x="7776281" y="2561117"/>
              <a:ext cx="1374775" cy="4294941"/>
            </a:xfrm>
            <a:prstGeom prst="rect">
              <a:avLst/>
            </a:prstGeom>
            <a:noFill/>
            <a:ln>
              <a:noFill/>
            </a:ln>
          </p:spPr>
        </p:pic>
        <p:pic>
          <p:nvPicPr>
            <p:cNvPr descr="IAT Faces" id="168" name="Google Shape;168;p10"/>
            <p:cNvPicPr preferRelativeResize="0"/>
            <p:nvPr/>
          </p:nvPicPr>
          <p:blipFill rotWithShape="1">
            <a:blip r:embed="rId3">
              <a:alphaModFix/>
            </a:blip>
            <a:srcRect b="0" l="0" r="0" t="0"/>
            <a:stretch/>
          </p:blipFill>
          <p:spPr>
            <a:xfrm>
              <a:off x="-5293" y="-32230"/>
              <a:ext cx="4011128" cy="4270334"/>
            </a:xfrm>
            <a:prstGeom prst="rect">
              <a:avLst/>
            </a:prstGeom>
            <a:noFill/>
            <a:ln>
              <a:noFill/>
            </a:ln>
          </p:spPr>
        </p:pic>
        <p:pic>
          <p:nvPicPr>
            <p:cNvPr descr="IAT Faces" id="169" name="Google Shape;169;p10"/>
            <p:cNvPicPr preferRelativeResize="0"/>
            <p:nvPr/>
          </p:nvPicPr>
          <p:blipFill rotWithShape="1">
            <a:blip r:embed="rId4">
              <a:alphaModFix/>
            </a:blip>
            <a:srcRect b="0" l="0" r="0" t="0"/>
            <a:stretch/>
          </p:blipFill>
          <p:spPr>
            <a:xfrm>
              <a:off x="3872794" y="-18612"/>
              <a:ext cx="4035736" cy="4263772"/>
            </a:xfrm>
            <a:prstGeom prst="rect">
              <a:avLst/>
            </a:prstGeom>
            <a:noFill/>
            <a:ln>
              <a:noFill/>
            </a:ln>
          </p:spPr>
        </p:pic>
        <p:pic>
          <p:nvPicPr>
            <p:cNvPr descr="IAT Faces" id="170" name="Google Shape;170;p10"/>
            <p:cNvPicPr preferRelativeResize="0"/>
            <p:nvPr/>
          </p:nvPicPr>
          <p:blipFill rotWithShape="1">
            <a:blip r:embed="rId5">
              <a:alphaModFix/>
            </a:blip>
            <a:srcRect b="0" l="0" r="0" t="-221"/>
            <a:stretch/>
          </p:blipFill>
          <p:spPr>
            <a:xfrm>
              <a:off x="7776281" y="-12564"/>
              <a:ext cx="1374775" cy="4294941"/>
            </a:xfrm>
            <a:prstGeom prst="rect">
              <a:avLst/>
            </a:prstGeom>
            <a:noFill/>
            <a:ln>
              <a:noFill/>
            </a:ln>
          </p:spPr>
        </p:pic>
      </p:grpSp>
      <p:sp>
        <p:nvSpPr>
          <p:cNvPr id="171" name="Google Shape;171;p10"/>
          <p:cNvSpPr/>
          <p:nvPr/>
        </p:nvSpPr>
        <p:spPr>
          <a:xfrm>
            <a:off x="0" y="-16664"/>
            <a:ext cx="9153525" cy="6881197"/>
          </a:xfrm>
          <a:prstGeom prst="rect">
            <a:avLst/>
          </a:prstGeom>
          <a:solidFill>
            <a:srgbClr val="EE9E0D">
              <a:alpha val="85490"/>
            </a:srgbClr>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alibri"/>
              <a:ea typeface="Calibri"/>
              <a:cs typeface="Calibri"/>
              <a:sym typeface="Calibri"/>
            </a:endParaRPr>
          </a:p>
        </p:txBody>
      </p:sp>
      <p:sp>
        <p:nvSpPr>
          <p:cNvPr id="172" name="Google Shape;172;p10"/>
          <p:cNvSpPr txBox="1"/>
          <p:nvPr/>
        </p:nvSpPr>
        <p:spPr>
          <a:xfrm>
            <a:off x="560388" y="661988"/>
            <a:ext cx="8339137" cy="6045200"/>
          </a:xfrm>
          <a:prstGeom prst="rect">
            <a:avLst/>
          </a:prstGeom>
          <a:noFill/>
          <a:ln>
            <a:noFill/>
          </a:ln>
          <a:effectLst>
            <a:outerShdw blurRad="25400" rotWithShape="0" algn="tl" dir="2700000" dist="12700">
              <a:srgbClr val="000000">
                <a:alpha val="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Unconscious Bias</a:t>
            </a:r>
            <a:endParaRPr b="1" i="0" sz="4000" u="none" cap="none" strike="noStrike">
              <a:solidFill>
                <a:schemeClr val="lt1"/>
              </a:solidFill>
              <a:latin typeface="Calibri"/>
              <a:ea typeface="Calibri"/>
              <a:cs typeface="Calibri"/>
              <a:sym typeface="Calibri"/>
            </a:endParaRPr>
          </a:p>
          <a:p>
            <a:pPr indent="0" lvl="0" marL="0" marR="0" rtl="0" algn="l">
              <a:lnSpc>
                <a:spcPct val="100000"/>
              </a:lnSpc>
              <a:spcBef>
                <a:spcPts val="800"/>
              </a:spcBef>
              <a:spcAft>
                <a:spcPts val="0"/>
              </a:spcAft>
              <a:buClr>
                <a:schemeClr val="lt1"/>
              </a:buClr>
              <a:buSzPts val="4000"/>
              <a:buFont typeface="Arial"/>
              <a:buNone/>
            </a:pPr>
            <a:r>
              <a:rPr b="0" i="0" lang="en-US" sz="4000" u="none" cap="none" strike="noStrike">
                <a:solidFill>
                  <a:schemeClr val="lt1"/>
                </a:solidFill>
                <a:latin typeface="Calibri"/>
                <a:ea typeface="Calibri"/>
                <a:cs typeface="Calibri"/>
                <a:sym typeface="Calibri"/>
              </a:rPr>
              <a:t>refers to the </a:t>
            </a:r>
            <a:r>
              <a:rPr b="1" i="0" lang="en-US" sz="4000" u="sng" cap="none" strike="noStrike">
                <a:solidFill>
                  <a:schemeClr val="lt1"/>
                </a:solidFill>
                <a:latin typeface="Calibri"/>
                <a:ea typeface="Calibri"/>
                <a:cs typeface="Calibri"/>
                <a:sym typeface="Calibri"/>
              </a:rPr>
              <a:t>automatic </a:t>
            </a:r>
            <a:r>
              <a:rPr b="0" i="0" lang="en-US" sz="4000" u="none" cap="none" strike="noStrike">
                <a:solidFill>
                  <a:schemeClr val="lt1"/>
                </a:solidFill>
                <a:latin typeface="Calibri"/>
                <a:ea typeface="Calibri"/>
                <a:cs typeface="Calibri"/>
                <a:sym typeface="Calibri"/>
              </a:rPr>
              <a:t>and </a:t>
            </a:r>
            <a:r>
              <a:rPr b="1" i="0" lang="en-US" sz="4000" u="sng" cap="none" strike="noStrike">
                <a:solidFill>
                  <a:schemeClr val="lt1"/>
                </a:solidFill>
                <a:latin typeface="Calibri"/>
                <a:ea typeface="Calibri"/>
                <a:cs typeface="Calibri"/>
                <a:sym typeface="Calibri"/>
              </a:rPr>
              <a:t>unconscious</a:t>
            </a:r>
            <a:r>
              <a:rPr b="0" i="0" lang="en-US" sz="4000" u="none" cap="none" strike="noStrike">
                <a:solidFill>
                  <a:schemeClr val="lt1"/>
                </a:solidFill>
                <a:latin typeface="Calibri"/>
                <a:ea typeface="Calibri"/>
                <a:cs typeface="Calibri"/>
                <a:sym typeface="Calibri"/>
              </a:rPr>
              <a:t> stereotypes that drive people to </a:t>
            </a:r>
            <a:r>
              <a:rPr b="1" i="0" lang="en-US" sz="4000" u="sng" cap="none" strike="noStrike">
                <a:solidFill>
                  <a:schemeClr val="lt1"/>
                </a:solidFill>
                <a:latin typeface="Calibri"/>
                <a:ea typeface="Calibri"/>
                <a:cs typeface="Calibri"/>
                <a:sym typeface="Calibri"/>
              </a:rPr>
              <a:t>behave</a:t>
            </a:r>
            <a:r>
              <a:rPr b="0" i="0" lang="en-US" sz="4000" u="none" cap="none" strike="noStrike">
                <a:solidFill>
                  <a:schemeClr val="lt1"/>
                </a:solidFill>
                <a:latin typeface="Calibri"/>
                <a:ea typeface="Calibri"/>
                <a:cs typeface="Calibri"/>
                <a:sym typeface="Calibri"/>
              </a:rPr>
              <a:t> and make decisions in certain ways. It is the mind’s way of making uncontrolled and </a:t>
            </a:r>
            <a:r>
              <a:rPr b="1" i="0" lang="en-US" sz="4000" u="sng" cap="none" strike="noStrike">
                <a:solidFill>
                  <a:schemeClr val="lt1"/>
                </a:solidFill>
                <a:latin typeface="Calibri"/>
                <a:ea typeface="Calibri"/>
                <a:cs typeface="Calibri"/>
                <a:sym typeface="Calibri"/>
              </a:rPr>
              <a:t>automatic associations</a:t>
            </a:r>
            <a:r>
              <a:rPr b="0" i="0" lang="en-US" sz="4000" u="sng" cap="none" strike="noStrike">
                <a:solidFill>
                  <a:schemeClr val="lt1"/>
                </a:solidFill>
                <a:latin typeface="Calibri"/>
                <a:ea typeface="Calibri"/>
                <a:cs typeface="Calibri"/>
                <a:sym typeface="Calibri"/>
              </a:rPr>
              <a:t> </a:t>
            </a:r>
            <a:r>
              <a:rPr b="0" i="0" lang="en-US" sz="4000" u="none" cap="none" strike="noStrike">
                <a:solidFill>
                  <a:schemeClr val="lt1"/>
                </a:solidFill>
                <a:latin typeface="Calibri"/>
                <a:ea typeface="Calibri"/>
                <a:cs typeface="Calibri"/>
                <a:sym typeface="Calibri"/>
              </a:rPr>
              <a:t>between two concepts very quickly.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grpSp>
        <p:nvGrpSpPr>
          <p:cNvPr id="178" name="Google Shape;178;p11"/>
          <p:cNvGrpSpPr/>
          <p:nvPr/>
        </p:nvGrpSpPr>
        <p:grpSpPr>
          <a:xfrm>
            <a:off x="0" y="-19050"/>
            <a:ext cx="9156701" cy="6888163"/>
            <a:chOff x="-5293" y="-32230"/>
            <a:chExt cx="9156349" cy="6888288"/>
          </a:xfrm>
        </p:grpSpPr>
        <p:pic>
          <p:nvPicPr>
            <p:cNvPr descr="IAT Faces" id="179" name="Google Shape;179;p11"/>
            <p:cNvPicPr preferRelativeResize="0"/>
            <p:nvPr/>
          </p:nvPicPr>
          <p:blipFill rotWithShape="1">
            <a:blip r:embed="rId3">
              <a:alphaModFix/>
            </a:blip>
            <a:srcRect b="0" l="0" r="0" t="0"/>
            <a:stretch/>
          </p:blipFill>
          <p:spPr>
            <a:xfrm>
              <a:off x="-5293" y="2583962"/>
              <a:ext cx="4011128" cy="4270334"/>
            </a:xfrm>
            <a:prstGeom prst="rect">
              <a:avLst/>
            </a:prstGeom>
            <a:noFill/>
            <a:ln>
              <a:noFill/>
            </a:ln>
          </p:spPr>
        </p:pic>
        <p:pic>
          <p:nvPicPr>
            <p:cNvPr descr="IAT Faces" id="180" name="Google Shape;180;p11"/>
            <p:cNvPicPr preferRelativeResize="0"/>
            <p:nvPr/>
          </p:nvPicPr>
          <p:blipFill rotWithShape="1">
            <a:blip r:embed="rId4">
              <a:alphaModFix/>
            </a:blip>
            <a:srcRect b="0" l="0" r="0" t="0"/>
            <a:stretch/>
          </p:blipFill>
          <p:spPr>
            <a:xfrm>
              <a:off x="3879850" y="2588055"/>
              <a:ext cx="4035736" cy="4263772"/>
            </a:xfrm>
            <a:prstGeom prst="rect">
              <a:avLst/>
            </a:prstGeom>
            <a:noFill/>
            <a:ln>
              <a:noFill/>
            </a:ln>
          </p:spPr>
        </p:pic>
        <p:pic>
          <p:nvPicPr>
            <p:cNvPr descr="IAT Faces" id="181" name="Google Shape;181;p11"/>
            <p:cNvPicPr preferRelativeResize="0"/>
            <p:nvPr/>
          </p:nvPicPr>
          <p:blipFill rotWithShape="1">
            <a:blip r:embed="rId5">
              <a:alphaModFix/>
            </a:blip>
            <a:srcRect b="0" l="0" r="0" t="-221"/>
            <a:stretch/>
          </p:blipFill>
          <p:spPr>
            <a:xfrm>
              <a:off x="7776281" y="2561117"/>
              <a:ext cx="1374775" cy="4294941"/>
            </a:xfrm>
            <a:prstGeom prst="rect">
              <a:avLst/>
            </a:prstGeom>
            <a:noFill/>
            <a:ln>
              <a:noFill/>
            </a:ln>
          </p:spPr>
        </p:pic>
        <p:pic>
          <p:nvPicPr>
            <p:cNvPr descr="IAT Faces" id="182" name="Google Shape;182;p11"/>
            <p:cNvPicPr preferRelativeResize="0"/>
            <p:nvPr/>
          </p:nvPicPr>
          <p:blipFill rotWithShape="1">
            <a:blip r:embed="rId3">
              <a:alphaModFix/>
            </a:blip>
            <a:srcRect b="0" l="0" r="0" t="0"/>
            <a:stretch/>
          </p:blipFill>
          <p:spPr>
            <a:xfrm>
              <a:off x="-5293" y="-32230"/>
              <a:ext cx="4011128" cy="4270334"/>
            </a:xfrm>
            <a:prstGeom prst="rect">
              <a:avLst/>
            </a:prstGeom>
            <a:noFill/>
            <a:ln>
              <a:noFill/>
            </a:ln>
          </p:spPr>
        </p:pic>
        <p:pic>
          <p:nvPicPr>
            <p:cNvPr descr="IAT Faces" id="183" name="Google Shape;183;p11"/>
            <p:cNvPicPr preferRelativeResize="0"/>
            <p:nvPr/>
          </p:nvPicPr>
          <p:blipFill rotWithShape="1">
            <a:blip r:embed="rId4">
              <a:alphaModFix/>
            </a:blip>
            <a:srcRect b="0" l="0" r="0" t="0"/>
            <a:stretch/>
          </p:blipFill>
          <p:spPr>
            <a:xfrm>
              <a:off x="3872794" y="-18612"/>
              <a:ext cx="4035736" cy="4263772"/>
            </a:xfrm>
            <a:prstGeom prst="rect">
              <a:avLst/>
            </a:prstGeom>
            <a:noFill/>
            <a:ln>
              <a:noFill/>
            </a:ln>
          </p:spPr>
        </p:pic>
        <p:pic>
          <p:nvPicPr>
            <p:cNvPr descr="IAT Faces" id="184" name="Google Shape;184;p11"/>
            <p:cNvPicPr preferRelativeResize="0"/>
            <p:nvPr/>
          </p:nvPicPr>
          <p:blipFill rotWithShape="1">
            <a:blip r:embed="rId5">
              <a:alphaModFix/>
            </a:blip>
            <a:srcRect b="0" l="0" r="0" t="-221"/>
            <a:stretch/>
          </p:blipFill>
          <p:spPr>
            <a:xfrm>
              <a:off x="7776281" y="-12564"/>
              <a:ext cx="1374775" cy="4294941"/>
            </a:xfrm>
            <a:prstGeom prst="rect">
              <a:avLst/>
            </a:prstGeom>
            <a:noFill/>
            <a:ln>
              <a:noFill/>
            </a:ln>
          </p:spPr>
        </p:pic>
      </p:grpSp>
      <p:sp>
        <p:nvSpPr>
          <p:cNvPr id="185" name="Google Shape;185;p11"/>
          <p:cNvSpPr/>
          <p:nvPr/>
        </p:nvSpPr>
        <p:spPr>
          <a:xfrm>
            <a:off x="3175" y="4843463"/>
            <a:ext cx="9153525" cy="2038350"/>
          </a:xfrm>
          <a:prstGeom prst="rect">
            <a:avLst/>
          </a:prstGeom>
          <a:solidFill>
            <a:srgbClr val="EE9E0D">
              <a:alpha val="9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alibri"/>
              <a:ea typeface="Calibri"/>
              <a:cs typeface="Calibri"/>
              <a:sym typeface="Calibri"/>
            </a:endParaRPr>
          </a:p>
        </p:txBody>
      </p:sp>
      <p:sp>
        <p:nvSpPr>
          <p:cNvPr id="186" name="Google Shape;186;p11"/>
          <p:cNvSpPr txBox="1"/>
          <p:nvPr/>
        </p:nvSpPr>
        <p:spPr>
          <a:xfrm>
            <a:off x="269875" y="5114925"/>
            <a:ext cx="8339138" cy="1037519"/>
          </a:xfrm>
          <a:prstGeom prst="rect">
            <a:avLst/>
          </a:prstGeom>
          <a:noFill/>
          <a:ln>
            <a:noFill/>
          </a:ln>
          <a:effectLst>
            <a:outerShdw blurRad="25400" rotWithShape="0" algn="tl" dir="2700000" dist="127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How does bias manifest outside education? </a:t>
            </a:r>
            <a:endParaRPr b="0" i="0" sz="40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http://www.cornellcurrent.com/wp-content/uploads/2013/11/sad_reality_labor_market.jpg" id="192" name="Google Shape;192;p12"/>
          <p:cNvPicPr preferRelativeResize="0"/>
          <p:nvPr/>
        </p:nvPicPr>
        <p:blipFill rotWithShape="1">
          <a:blip r:embed="rId3">
            <a:alphaModFix/>
          </a:blip>
          <a:srcRect b="0" l="0" r="0" t="0"/>
          <a:stretch/>
        </p:blipFill>
        <p:spPr>
          <a:xfrm>
            <a:off x="0" y="-222250"/>
            <a:ext cx="9144000" cy="7080250"/>
          </a:xfrm>
          <a:prstGeom prst="rect">
            <a:avLst/>
          </a:prstGeom>
          <a:noFill/>
          <a:ln>
            <a:noFill/>
          </a:ln>
        </p:spPr>
      </p:pic>
      <p:sp>
        <p:nvSpPr>
          <p:cNvPr id="193" name="Google Shape;193;p12"/>
          <p:cNvSpPr/>
          <p:nvPr/>
        </p:nvSpPr>
        <p:spPr>
          <a:xfrm>
            <a:off x="0" y="-214313"/>
            <a:ext cx="9144000" cy="7072313"/>
          </a:xfrm>
          <a:prstGeom prst="rect">
            <a:avLst/>
          </a:prstGeom>
          <a:solidFill>
            <a:srgbClr val="0E7065">
              <a:alpha val="9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4" name="Google Shape;194;p12"/>
          <p:cNvSpPr/>
          <p:nvPr/>
        </p:nvSpPr>
        <p:spPr>
          <a:xfrm>
            <a:off x="576263" y="1579563"/>
            <a:ext cx="7359650" cy="21542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A research memo from a hypothetical third-year litigation associate was sent to 60 partners from 22 different law firms.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195" name="Google Shape;195;p12"/>
          <p:cNvSpPr txBox="1"/>
          <p:nvPr/>
        </p:nvSpPr>
        <p:spPr>
          <a:xfrm>
            <a:off x="576263" y="457200"/>
            <a:ext cx="8229600" cy="6461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The Legal Sector Exhibits Bias</a:t>
            </a:r>
            <a:endParaRPr b="0" i="0" sz="1400" u="none" cap="none" strike="noStrike">
              <a:solidFill>
                <a:srgbClr val="000000"/>
              </a:solidFill>
              <a:latin typeface="Arial"/>
              <a:ea typeface="Arial"/>
              <a:cs typeface="Arial"/>
              <a:sym typeface="Arial"/>
            </a:endParaRPr>
          </a:p>
        </p:txBody>
      </p:sp>
      <p:sp>
        <p:nvSpPr>
          <p:cNvPr id="196" name="Google Shape;196;p12"/>
          <p:cNvSpPr/>
          <p:nvPr/>
        </p:nvSpPr>
        <p:spPr>
          <a:xfrm>
            <a:off x="581025" y="1270000"/>
            <a:ext cx="265113" cy="49213"/>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97" name="Google Shape;197;p12"/>
          <p:cNvSpPr txBox="1"/>
          <p:nvPr/>
        </p:nvSpPr>
        <p:spPr>
          <a:xfrm>
            <a:off x="581025" y="3389313"/>
            <a:ext cx="3889375" cy="21542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ED16C"/>
                </a:solidFill>
                <a:latin typeface="Calibri"/>
                <a:ea typeface="Calibri"/>
                <a:cs typeface="Calibri"/>
                <a:sym typeface="Calibri"/>
              </a:rPr>
              <a:t>“Caucasian” Thomas Meyer: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2400"/>
              <a:buFont typeface="Arial"/>
              <a:buNone/>
            </a:pPr>
            <a:r>
              <a:rPr b="0" i="1" lang="en-US" sz="2400" u="none" cap="none" strike="noStrike">
                <a:solidFill>
                  <a:srgbClr val="FED16C"/>
                </a:solidFill>
                <a:latin typeface="Calibri"/>
                <a:ea typeface="Calibri"/>
                <a:cs typeface="Calibri"/>
                <a:sym typeface="Calibri"/>
              </a:rPr>
              <a:t>“generally good writer but needs to work on…”</a:t>
            </a:r>
            <a:endParaRPr b="0" i="1" sz="2400" u="none" cap="none" strike="noStrike">
              <a:solidFill>
                <a:srgbClr val="FED16C"/>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2400"/>
              <a:buFont typeface="Arial"/>
              <a:buNone/>
            </a:pPr>
            <a:r>
              <a:rPr b="0" i="1" lang="en-US" sz="2400" u="none" cap="none" strike="noStrike">
                <a:solidFill>
                  <a:srgbClr val="FED16C"/>
                </a:solidFill>
                <a:latin typeface="Calibri"/>
                <a:ea typeface="Calibri"/>
                <a:cs typeface="Calibri"/>
                <a:sym typeface="Calibri"/>
              </a:rPr>
              <a:t>“has potential”</a:t>
            </a:r>
            <a:endParaRPr b="0" i="1" sz="2400" u="none" cap="none" strike="noStrike">
              <a:solidFill>
                <a:srgbClr val="FED16C"/>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2400"/>
              <a:buFont typeface="Arial"/>
              <a:buNone/>
            </a:pPr>
            <a:r>
              <a:rPr b="0" i="1" lang="en-US" sz="2400" u="none" cap="none" strike="noStrike">
                <a:solidFill>
                  <a:srgbClr val="FED16C"/>
                </a:solidFill>
                <a:latin typeface="Calibri"/>
                <a:ea typeface="Calibri"/>
                <a:cs typeface="Calibri"/>
                <a:sym typeface="Calibri"/>
              </a:rPr>
              <a:t>“good analytical skills”</a:t>
            </a:r>
            <a:endParaRPr b="0" i="1" sz="2400" u="none" cap="none" strike="noStrike">
              <a:solidFill>
                <a:srgbClr val="FED16C"/>
              </a:solidFill>
              <a:latin typeface="Calibri"/>
              <a:ea typeface="Calibri"/>
              <a:cs typeface="Calibri"/>
              <a:sym typeface="Calibri"/>
            </a:endParaRPr>
          </a:p>
        </p:txBody>
      </p:sp>
      <p:sp>
        <p:nvSpPr>
          <p:cNvPr id="198" name="Google Shape;198;p12"/>
          <p:cNvSpPr txBox="1"/>
          <p:nvPr/>
        </p:nvSpPr>
        <p:spPr>
          <a:xfrm>
            <a:off x="4775200" y="3354388"/>
            <a:ext cx="4400550" cy="21542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ED16C"/>
                </a:solidFill>
                <a:latin typeface="Calibri"/>
                <a:ea typeface="Calibri"/>
                <a:cs typeface="Calibri"/>
                <a:sym typeface="Calibri"/>
              </a:rPr>
              <a:t>“African American” Thomas Meyer: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2400"/>
              <a:buFont typeface="Arial"/>
              <a:buNone/>
            </a:pPr>
            <a:r>
              <a:rPr b="0" i="1" lang="en-US" sz="2400" u="none" cap="none" strike="noStrike">
                <a:solidFill>
                  <a:srgbClr val="FED16C"/>
                </a:solidFill>
                <a:latin typeface="Calibri"/>
                <a:ea typeface="Calibri"/>
                <a:cs typeface="Calibri"/>
                <a:sym typeface="Calibri"/>
              </a:rPr>
              <a:t>“needs lots of work”</a:t>
            </a:r>
            <a:endParaRPr b="0" i="1" sz="2400" u="none" cap="none" strike="noStrike">
              <a:solidFill>
                <a:srgbClr val="FED16C"/>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2400"/>
              <a:buFont typeface="Arial"/>
              <a:buNone/>
            </a:pPr>
            <a:r>
              <a:rPr b="0" i="1" lang="en-US" sz="2400" u="none" cap="none" strike="noStrike">
                <a:solidFill>
                  <a:srgbClr val="FED16C"/>
                </a:solidFill>
                <a:latin typeface="Calibri"/>
                <a:ea typeface="Calibri"/>
                <a:cs typeface="Calibri"/>
                <a:sym typeface="Calibri"/>
              </a:rPr>
              <a:t>“can’t believe he went to NYU”</a:t>
            </a:r>
            <a:endParaRPr b="0" i="1" sz="2400" u="none" cap="none" strike="noStrike">
              <a:solidFill>
                <a:srgbClr val="FED16C"/>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2400"/>
              <a:buFont typeface="Arial"/>
              <a:buNone/>
            </a:pPr>
            <a:r>
              <a:rPr b="0" i="1" lang="en-US" sz="2400" u="none" cap="none" strike="noStrike">
                <a:solidFill>
                  <a:srgbClr val="FED16C"/>
                </a:solidFill>
                <a:latin typeface="Calibri"/>
                <a:ea typeface="Calibri"/>
                <a:cs typeface="Calibri"/>
                <a:sym typeface="Calibri"/>
              </a:rPr>
              <a:t>“average at best”</a:t>
            </a:r>
            <a:endParaRPr b="0" i="1" sz="2400" u="none" cap="none" strike="noStrike">
              <a:solidFill>
                <a:srgbClr val="FED16C"/>
              </a:solidFill>
              <a:latin typeface="Calibri"/>
              <a:ea typeface="Calibri"/>
              <a:cs typeface="Calibri"/>
              <a:sym typeface="Calibri"/>
            </a:endParaRPr>
          </a:p>
        </p:txBody>
      </p:sp>
      <p:sp>
        <p:nvSpPr>
          <p:cNvPr id="199" name="Google Shape;199;p12"/>
          <p:cNvSpPr/>
          <p:nvPr/>
        </p:nvSpPr>
        <p:spPr>
          <a:xfrm>
            <a:off x="576263" y="5814299"/>
            <a:ext cx="7259638" cy="554037"/>
          </a:xfrm>
          <a:prstGeom prst="rect">
            <a:avLst/>
          </a:prstGeom>
          <a:noFill/>
          <a:ln>
            <a:noFill/>
          </a:ln>
          <a:effectLst>
            <a:outerShdw blurRad="25400" rotWithShape="0" algn="tl" dir="2700000" dist="12700">
              <a:srgbClr val="000000">
                <a:alpha val="20000"/>
              </a:srgbClr>
            </a:outerShdw>
          </a:effectLst>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Source: Reeves (2014).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http://boojblogbucket.s3-us-west-1.amazonaws.com/kentwood/2016/02/12170138/Denver-Housing-Market-Sees-Strong-STart-to-2016.jpg" id="205" name="Google Shape;205;p13"/>
          <p:cNvPicPr preferRelativeResize="0"/>
          <p:nvPr/>
        </p:nvPicPr>
        <p:blipFill rotWithShape="1">
          <a:blip r:embed="rId3">
            <a:alphaModFix/>
          </a:blip>
          <a:srcRect b="0" l="0" r="0" t="0"/>
          <a:stretch/>
        </p:blipFill>
        <p:spPr>
          <a:xfrm>
            <a:off x="0" y="0"/>
            <a:ext cx="9161463" cy="6858000"/>
          </a:xfrm>
          <a:prstGeom prst="rect">
            <a:avLst/>
          </a:prstGeom>
          <a:noFill/>
          <a:ln>
            <a:noFill/>
          </a:ln>
        </p:spPr>
      </p:pic>
      <p:sp>
        <p:nvSpPr>
          <p:cNvPr id="206" name="Google Shape;206;p13"/>
          <p:cNvSpPr/>
          <p:nvPr/>
        </p:nvSpPr>
        <p:spPr>
          <a:xfrm>
            <a:off x="0" y="0"/>
            <a:ext cx="9161463" cy="6858000"/>
          </a:xfrm>
          <a:prstGeom prst="rect">
            <a:avLst/>
          </a:prstGeom>
          <a:solidFill>
            <a:schemeClr val="accent4">
              <a:alpha val="8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7" name="Google Shape;207;p13"/>
          <p:cNvSpPr/>
          <p:nvPr/>
        </p:nvSpPr>
        <p:spPr>
          <a:xfrm>
            <a:off x="576263" y="1579563"/>
            <a:ext cx="7721600" cy="3016250"/>
          </a:xfrm>
          <a:prstGeom prst="rect">
            <a:avLst/>
          </a:prstGeom>
          <a:noFill/>
          <a:ln>
            <a:noFill/>
          </a:ln>
          <a:effectLst>
            <a:outerShdw blurRad="38100" rotWithShape="0" algn="tl" dir="2700000" dist="25401">
              <a:srgbClr val="000000">
                <a:alpha val="9411"/>
              </a:srgbClr>
            </a:outerShdw>
          </a:effectLst>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20 Airbnb accounts inquired about the availability of roughly 6,400 listings on Airbnb across five cities.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EE19D"/>
                </a:solidFill>
                <a:latin typeface="Calibri"/>
                <a:ea typeface="Calibri"/>
                <a:cs typeface="Calibri"/>
                <a:sym typeface="Calibri"/>
              </a:rPr>
              <a:t>Guests with “African-American” names were 16% less likely to be accepted compared to guests with “White” names.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208" name="Google Shape;208;p13"/>
          <p:cNvSpPr txBox="1"/>
          <p:nvPr/>
        </p:nvSpPr>
        <p:spPr>
          <a:xfrm>
            <a:off x="576263" y="457200"/>
            <a:ext cx="8229600" cy="6461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The Sharing Economy Exhibits Bias</a:t>
            </a:r>
            <a:endParaRPr b="0" i="0" sz="1400" u="none" cap="none" strike="noStrike">
              <a:solidFill>
                <a:srgbClr val="000000"/>
              </a:solidFill>
              <a:latin typeface="Arial"/>
              <a:ea typeface="Arial"/>
              <a:cs typeface="Arial"/>
              <a:sym typeface="Arial"/>
            </a:endParaRPr>
          </a:p>
        </p:txBody>
      </p:sp>
      <p:sp>
        <p:nvSpPr>
          <p:cNvPr id="209" name="Google Shape;209;p13"/>
          <p:cNvSpPr/>
          <p:nvPr/>
        </p:nvSpPr>
        <p:spPr>
          <a:xfrm>
            <a:off x="581025" y="1270000"/>
            <a:ext cx="265113" cy="49213"/>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10" name="Google Shape;210;p13"/>
          <p:cNvSpPr/>
          <p:nvPr/>
        </p:nvSpPr>
        <p:spPr>
          <a:xfrm>
            <a:off x="581025" y="5758656"/>
            <a:ext cx="7259638" cy="554037"/>
          </a:xfrm>
          <a:prstGeom prst="rect">
            <a:avLst/>
          </a:prstGeom>
          <a:noFill/>
          <a:ln>
            <a:noFill/>
          </a:ln>
          <a:effectLst>
            <a:outerShdw blurRad="25400" rotWithShape="0" algn="tl" dir="2700000" dist="12700">
              <a:srgbClr val="000000">
                <a:alpha val="20000"/>
              </a:srgbClr>
            </a:outerShdw>
          </a:effectLst>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Source: Edelman, Luca, and Svirsky. (2016).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Image result for science research" id="216" name="Google Shape;216;p14"/>
          <p:cNvPicPr preferRelativeResize="0"/>
          <p:nvPr/>
        </p:nvPicPr>
        <p:blipFill rotWithShape="1">
          <a:blip r:embed="rId3">
            <a:alphaModFix/>
          </a:blip>
          <a:srcRect b="0" l="0" r="0" t="0"/>
          <a:stretch/>
        </p:blipFill>
        <p:spPr>
          <a:xfrm>
            <a:off x="0" y="0"/>
            <a:ext cx="9126538" cy="6858000"/>
          </a:xfrm>
          <a:prstGeom prst="rect">
            <a:avLst/>
          </a:prstGeom>
          <a:noFill/>
          <a:ln>
            <a:noFill/>
          </a:ln>
        </p:spPr>
      </p:pic>
      <p:sp>
        <p:nvSpPr>
          <p:cNvPr id="217" name="Google Shape;217;p14"/>
          <p:cNvSpPr/>
          <p:nvPr/>
        </p:nvSpPr>
        <p:spPr>
          <a:xfrm>
            <a:off x="-17463" y="-7938"/>
            <a:ext cx="9161463" cy="6865938"/>
          </a:xfrm>
          <a:prstGeom prst="rect">
            <a:avLst/>
          </a:pr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8" name="Google Shape;218;p14"/>
          <p:cNvSpPr/>
          <p:nvPr/>
        </p:nvSpPr>
        <p:spPr>
          <a:xfrm>
            <a:off x="576262" y="1579563"/>
            <a:ext cx="8029015" cy="30162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E09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E09B"/>
                </a:solidFill>
                <a:latin typeface="Calibri"/>
                <a:ea typeface="Calibri"/>
                <a:cs typeface="Calibri"/>
                <a:sym typeface="Calibri"/>
              </a:rPr>
              <a:t>Even with the same credentials, a Black researcher’s chances of winning a National Institute of Health grant is 10 percentage points lower than a White researcher’s chances.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E09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E09B"/>
              </a:solidFill>
              <a:latin typeface="Calibri"/>
              <a:ea typeface="Calibri"/>
              <a:cs typeface="Calibri"/>
              <a:sym typeface="Calibri"/>
            </a:endParaRPr>
          </a:p>
        </p:txBody>
      </p:sp>
      <p:sp>
        <p:nvSpPr>
          <p:cNvPr id="219" name="Google Shape;219;p14"/>
          <p:cNvSpPr txBox="1"/>
          <p:nvPr/>
        </p:nvSpPr>
        <p:spPr>
          <a:xfrm>
            <a:off x="576263" y="457200"/>
            <a:ext cx="8229600" cy="6461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The Health and Human Services Sector Exhibits Bias</a:t>
            </a:r>
            <a:endParaRPr b="0" i="0" sz="1400" u="none" cap="none" strike="noStrike">
              <a:solidFill>
                <a:srgbClr val="000000"/>
              </a:solidFill>
              <a:latin typeface="Arial"/>
              <a:ea typeface="Arial"/>
              <a:cs typeface="Arial"/>
              <a:sym typeface="Arial"/>
            </a:endParaRPr>
          </a:p>
        </p:txBody>
      </p:sp>
      <p:sp>
        <p:nvSpPr>
          <p:cNvPr id="220" name="Google Shape;220;p14"/>
          <p:cNvSpPr/>
          <p:nvPr/>
        </p:nvSpPr>
        <p:spPr>
          <a:xfrm>
            <a:off x="590533" y="1755143"/>
            <a:ext cx="265113" cy="49213"/>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21" name="Google Shape;221;p14"/>
          <p:cNvSpPr/>
          <p:nvPr/>
        </p:nvSpPr>
        <p:spPr>
          <a:xfrm>
            <a:off x="676275" y="5758656"/>
            <a:ext cx="7259638" cy="554037"/>
          </a:xfrm>
          <a:prstGeom prst="rect">
            <a:avLst/>
          </a:prstGeom>
          <a:noFill/>
          <a:ln>
            <a:noFill/>
          </a:ln>
          <a:effectLst>
            <a:outerShdw blurRad="25400" rotWithShape="0" algn="tl" dir="2700000" dist="12700">
              <a:srgbClr val="000000">
                <a:alpha val="20000"/>
              </a:srgbClr>
            </a:outerShdw>
          </a:effectLst>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Source: Ginther et.al. (2011).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5"/>
          <p:cNvGrpSpPr/>
          <p:nvPr/>
        </p:nvGrpSpPr>
        <p:grpSpPr>
          <a:xfrm>
            <a:off x="0" y="-19050"/>
            <a:ext cx="9156701" cy="6888163"/>
            <a:chOff x="-5293" y="-32230"/>
            <a:chExt cx="9156349" cy="6888288"/>
          </a:xfrm>
        </p:grpSpPr>
        <p:pic>
          <p:nvPicPr>
            <p:cNvPr descr="IAT Faces" id="228" name="Google Shape;228;p15"/>
            <p:cNvPicPr preferRelativeResize="0"/>
            <p:nvPr/>
          </p:nvPicPr>
          <p:blipFill rotWithShape="1">
            <a:blip r:embed="rId3">
              <a:alphaModFix/>
            </a:blip>
            <a:srcRect b="0" l="0" r="0" t="0"/>
            <a:stretch/>
          </p:blipFill>
          <p:spPr>
            <a:xfrm>
              <a:off x="-5293" y="2583962"/>
              <a:ext cx="4011128" cy="4270334"/>
            </a:xfrm>
            <a:prstGeom prst="rect">
              <a:avLst/>
            </a:prstGeom>
            <a:noFill/>
            <a:ln>
              <a:noFill/>
            </a:ln>
          </p:spPr>
        </p:pic>
        <p:pic>
          <p:nvPicPr>
            <p:cNvPr descr="IAT Faces" id="229" name="Google Shape;229;p15"/>
            <p:cNvPicPr preferRelativeResize="0"/>
            <p:nvPr/>
          </p:nvPicPr>
          <p:blipFill rotWithShape="1">
            <a:blip r:embed="rId4">
              <a:alphaModFix/>
            </a:blip>
            <a:srcRect b="0" l="0" r="0" t="0"/>
            <a:stretch/>
          </p:blipFill>
          <p:spPr>
            <a:xfrm>
              <a:off x="3879850" y="2588055"/>
              <a:ext cx="4035736" cy="4263772"/>
            </a:xfrm>
            <a:prstGeom prst="rect">
              <a:avLst/>
            </a:prstGeom>
            <a:noFill/>
            <a:ln>
              <a:noFill/>
            </a:ln>
          </p:spPr>
        </p:pic>
        <p:pic>
          <p:nvPicPr>
            <p:cNvPr descr="IAT Faces" id="230" name="Google Shape;230;p15"/>
            <p:cNvPicPr preferRelativeResize="0"/>
            <p:nvPr/>
          </p:nvPicPr>
          <p:blipFill rotWithShape="1">
            <a:blip r:embed="rId5">
              <a:alphaModFix/>
            </a:blip>
            <a:srcRect b="0" l="0" r="0" t="-221"/>
            <a:stretch/>
          </p:blipFill>
          <p:spPr>
            <a:xfrm>
              <a:off x="7776281" y="2561117"/>
              <a:ext cx="1374775" cy="4294941"/>
            </a:xfrm>
            <a:prstGeom prst="rect">
              <a:avLst/>
            </a:prstGeom>
            <a:noFill/>
            <a:ln>
              <a:noFill/>
            </a:ln>
          </p:spPr>
        </p:pic>
        <p:pic>
          <p:nvPicPr>
            <p:cNvPr descr="IAT Faces" id="231" name="Google Shape;231;p15"/>
            <p:cNvPicPr preferRelativeResize="0"/>
            <p:nvPr/>
          </p:nvPicPr>
          <p:blipFill rotWithShape="1">
            <a:blip r:embed="rId3">
              <a:alphaModFix/>
            </a:blip>
            <a:srcRect b="0" l="0" r="0" t="0"/>
            <a:stretch/>
          </p:blipFill>
          <p:spPr>
            <a:xfrm>
              <a:off x="-5293" y="-32230"/>
              <a:ext cx="4011128" cy="4270334"/>
            </a:xfrm>
            <a:prstGeom prst="rect">
              <a:avLst/>
            </a:prstGeom>
            <a:noFill/>
            <a:ln>
              <a:noFill/>
            </a:ln>
          </p:spPr>
        </p:pic>
        <p:pic>
          <p:nvPicPr>
            <p:cNvPr descr="IAT Faces" id="232" name="Google Shape;232;p15"/>
            <p:cNvPicPr preferRelativeResize="0"/>
            <p:nvPr/>
          </p:nvPicPr>
          <p:blipFill rotWithShape="1">
            <a:blip r:embed="rId4">
              <a:alphaModFix/>
            </a:blip>
            <a:srcRect b="0" l="0" r="0" t="0"/>
            <a:stretch/>
          </p:blipFill>
          <p:spPr>
            <a:xfrm>
              <a:off x="3872794" y="-18612"/>
              <a:ext cx="4035736" cy="4263772"/>
            </a:xfrm>
            <a:prstGeom prst="rect">
              <a:avLst/>
            </a:prstGeom>
            <a:noFill/>
            <a:ln>
              <a:noFill/>
            </a:ln>
          </p:spPr>
        </p:pic>
        <p:pic>
          <p:nvPicPr>
            <p:cNvPr descr="IAT Faces" id="233" name="Google Shape;233;p15"/>
            <p:cNvPicPr preferRelativeResize="0"/>
            <p:nvPr/>
          </p:nvPicPr>
          <p:blipFill rotWithShape="1">
            <a:blip r:embed="rId5">
              <a:alphaModFix/>
            </a:blip>
            <a:srcRect b="0" l="0" r="0" t="-221"/>
            <a:stretch/>
          </p:blipFill>
          <p:spPr>
            <a:xfrm>
              <a:off x="7776281" y="-12564"/>
              <a:ext cx="1374775" cy="4294941"/>
            </a:xfrm>
            <a:prstGeom prst="rect">
              <a:avLst/>
            </a:prstGeom>
            <a:noFill/>
            <a:ln>
              <a:noFill/>
            </a:ln>
          </p:spPr>
        </p:pic>
      </p:grpSp>
      <p:sp>
        <p:nvSpPr>
          <p:cNvPr id="234" name="Google Shape;234;p15"/>
          <p:cNvSpPr/>
          <p:nvPr/>
        </p:nvSpPr>
        <p:spPr>
          <a:xfrm>
            <a:off x="0" y="4538663"/>
            <a:ext cx="9153525" cy="2343150"/>
          </a:xfrm>
          <a:prstGeom prst="rect">
            <a:avLst/>
          </a:prstGeom>
          <a:solidFill>
            <a:srgbClr val="EE9E0D">
              <a:alpha val="9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alibri"/>
              <a:ea typeface="Calibri"/>
              <a:cs typeface="Calibri"/>
              <a:sym typeface="Calibri"/>
            </a:endParaRPr>
          </a:p>
        </p:txBody>
      </p:sp>
      <p:sp>
        <p:nvSpPr>
          <p:cNvPr id="235" name="Google Shape;235;p15"/>
          <p:cNvSpPr txBox="1"/>
          <p:nvPr/>
        </p:nvSpPr>
        <p:spPr>
          <a:xfrm>
            <a:off x="269875" y="4776788"/>
            <a:ext cx="8339138" cy="1444461"/>
          </a:xfrm>
          <a:prstGeom prst="rect">
            <a:avLst/>
          </a:prstGeom>
          <a:noFill/>
          <a:ln>
            <a:noFill/>
          </a:ln>
          <a:effectLst>
            <a:outerShdw blurRad="25400" rotWithShape="0" algn="tl" dir="2700000" dist="12700">
              <a:srgbClr val="000000">
                <a:alpha val="941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How does bias show up in education?</a:t>
            </a:r>
            <a:endParaRPr b="0" i="0" sz="40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p:nvPr/>
        </p:nvSpPr>
        <p:spPr>
          <a:xfrm>
            <a:off x="0" y="-68263"/>
            <a:ext cx="9278938" cy="6994526"/>
          </a:xfrm>
          <a:prstGeom prst="rect">
            <a:avLst/>
          </a:prstGeom>
          <a:solidFill>
            <a:srgbClr val="3026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242" name="Google Shape;242;p16"/>
          <p:cNvSpPr txBox="1"/>
          <p:nvPr/>
        </p:nvSpPr>
        <p:spPr>
          <a:xfrm>
            <a:off x="407988" y="482600"/>
            <a:ext cx="7964336" cy="11986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4F4F2"/>
              </a:buClr>
              <a:buSzPts val="3600"/>
              <a:buFont typeface="Arial"/>
              <a:buNone/>
            </a:pPr>
            <a:r>
              <a:rPr b="1" i="0" lang="en-US" sz="3600" u="none" cap="none" strike="noStrike">
                <a:solidFill>
                  <a:srgbClr val="F4F4F2"/>
                </a:solidFill>
                <a:latin typeface="Calibri"/>
                <a:ea typeface="Calibri"/>
                <a:cs typeface="Calibri"/>
                <a:sym typeface="Calibri"/>
              </a:rPr>
              <a:t>Some examples of ways unconscious bias can reveal itself in school</a:t>
            </a:r>
            <a:endParaRPr b="1" i="0" sz="3600" u="none" cap="none" strike="noStrike">
              <a:solidFill>
                <a:srgbClr val="F4F4F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F4F4F2"/>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0" i="0" sz="2800" u="none" cap="none" strike="noStrike">
              <a:solidFill>
                <a:srgbClr val="F4F4F2"/>
              </a:solidFill>
              <a:latin typeface="Calibri"/>
              <a:ea typeface="Calibri"/>
              <a:cs typeface="Calibri"/>
              <a:sym typeface="Calibri"/>
            </a:endParaRPr>
          </a:p>
        </p:txBody>
      </p:sp>
      <p:sp>
        <p:nvSpPr>
          <p:cNvPr id="243" name="Google Shape;243;p16"/>
          <p:cNvSpPr/>
          <p:nvPr/>
        </p:nvSpPr>
        <p:spPr>
          <a:xfrm>
            <a:off x="382588" y="2021794"/>
            <a:ext cx="8786812" cy="224676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ED16C"/>
              </a:buClr>
              <a:buSzPts val="2800"/>
              <a:buFont typeface="Noto Sans Symbols"/>
              <a:buChar char="✔"/>
            </a:pPr>
            <a:r>
              <a:rPr b="0" i="0" lang="en-US" sz="2800" u="none" cap="none" strike="noStrike">
                <a:solidFill>
                  <a:srgbClr val="FED16C"/>
                </a:solidFill>
                <a:latin typeface="Calibri"/>
                <a:ea typeface="Calibri"/>
                <a:cs typeface="Calibri"/>
                <a:sym typeface="Calibri"/>
              </a:rPr>
              <a:t>Disproportionality in discipline</a:t>
            </a:r>
            <a:endParaRPr b="0" i="0" sz="2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rgbClr val="FED16C"/>
              </a:buClr>
              <a:buSzPts val="2800"/>
              <a:buFont typeface="Noto Sans Symbols"/>
              <a:buChar char="✔"/>
            </a:pPr>
            <a:r>
              <a:rPr b="0" i="0" lang="en-US" sz="2800" u="none" cap="none" strike="noStrike">
                <a:solidFill>
                  <a:srgbClr val="FED16C"/>
                </a:solidFill>
                <a:latin typeface="Calibri"/>
                <a:ea typeface="Calibri"/>
                <a:cs typeface="Calibri"/>
                <a:sym typeface="Calibri"/>
              </a:rPr>
              <a:t>Disproportionality in special education designation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FED16C"/>
              </a:buClr>
              <a:buSzPts val="2800"/>
              <a:buFont typeface="Noto Sans Symbols"/>
              <a:buChar char="✔"/>
            </a:pPr>
            <a:r>
              <a:rPr b="0" i="0" lang="en-US" sz="2800" u="none" cap="none" strike="noStrike">
                <a:solidFill>
                  <a:srgbClr val="FED16C"/>
                </a:solidFill>
                <a:latin typeface="Calibri"/>
                <a:ea typeface="Calibri"/>
                <a:cs typeface="Calibri"/>
                <a:sym typeface="Calibri"/>
              </a:rPr>
              <a:t>Disproportionality in lower performing “tracks”</a:t>
            </a:r>
            <a:endParaRPr b="0" i="0" sz="2800" u="none" cap="none" strike="noStrike">
              <a:solidFill>
                <a:srgbClr val="FED16C"/>
              </a:solidFill>
              <a:latin typeface="Calibri"/>
              <a:ea typeface="Calibri"/>
              <a:cs typeface="Calibri"/>
              <a:sym typeface="Calibri"/>
            </a:endParaRPr>
          </a:p>
          <a:p>
            <a:pPr indent="-457200" lvl="0" marL="457200" marR="0" rtl="0" algn="l">
              <a:lnSpc>
                <a:spcPct val="100000"/>
              </a:lnSpc>
              <a:spcBef>
                <a:spcPts val="0"/>
              </a:spcBef>
              <a:spcAft>
                <a:spcPts val="0"/>
              </a:spcAft>
              <a:buClr>
                <a:srgbClr val="FED16C"/>
              </a:buClr>
              <a:buSzPts val="2800"/>
              <a:buFont typeface="Noto Sans Symbols"/>
              <a:buChar char="✔"/>
            </a:pPr>
            <a:r>
              <a:rPr b="0" i="0" lang="en-US" sz="2800" u="none" cap="none" strike="noStrike">
                <a:solidFill>
                  <a:srgbClr val="FED16C"/>
                </a:solidFill>
                <a:latin typeface="Calibri"/>
                <a:ea typeface="Calibri"/>
                <a:cs typeface="Calibri"/>
                <a:sym typeface="Calibri"/>
              </a:rPr>
              <a:t>Teacher mindsets, beliefs, behaviors: “orientation”</a:t>
            </a:r>
            <a:endParaRPr b="0" i="0" sz="2800" u="none" cap="none" strike="noStrike">
              <a:solidFill>
                <a:srgbClr val="FED16C"/>
              </a:solidFill>
              <a:latin typeface="Calibri"/>
              <a:ea typeface="Calibri"/>
              <a:cs typeface="Calibri"/>
              <a:sym typeface="Calibri"/>
            </a:endParaRPr>
          </a:p>
          <a:p>
            <a:pPr indent="-457200" lvl="0" marL="457200" marR="0" rtl="0" algn="l">
              <a:lnSpc>
                <a:spcPct val="100000"/>
              </a:lnSpc>
              <a:spcBef>
                <a:spcPts val="0"/>
              </a:spcBef>
              <a:spcAft>
                <a:spcPts val="0"/>
              </a:spcAft>
              <a:buClr>
                <a:srgbClr val="FED16C"/>
              </a:buClr>
              <a:buSzPts val="2800"/>
              <a:buFont typeface="Noto Sans Symbols"/>
              <a:buChar char="✔"/>
            </a:pPr>
            <a:r>
              <a:rPr b="0" i="0" lang="en-US" sz="2800" u="none" cap="none" strike="noStrike">
                <a:solidFill>
                  <a:srgbClr val="FED16C"/>
                </a:solidFill>
                <a:latin typeface="Calibri"/>
                <a:ea typeface="Calibri"/>
                <a:cs typeface="Calibri"/>
                <a:sym typeface="Calibri"/>
              </a:rPr>
              <a:t>Dominant discourse re “smart” “bright” “slow” students</a:t>
            </a:r>
            <a:endParaRPr b="0" i="0" sz="2800" u="none" cap="none" strike="noStrike">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493190065-downsized.jpg" id="249" name="Google Shape;249;p1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0" name="Google Shape;250;p17"/>
          <p:cNvSpPr/>
          <p:nvPr/>
        </p:nvSpPr>
        <p:spPr>
          <a:xfrm>
            <a:off x="0" y="-1"/>
            <a:ext cx="4054475" cy="6963233"/>
          </a:xfrm>
          <a:prstGeom prst="rect">
            <a:avLst/>
          </a:prstGeom>
          <a:solidFill>
            <a:srgbClr val="30265A">
              <a:alpha val="9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251" name="Google Shape;251;p17"/>
          <p:cNvSpPr txBox="1"/>
          <p:nvPr/>
        </p:nvSpPr>
        <p:spPr>
          <a:xfrm>
            <a:off x="357189" y="385838"/>
            <a:ext cx="3485376" cy="5097463"/>
          </a:xfrm>
          <a:prstGeom prst="rect">
            <a:avLst/>
          </a:prstGeom>
          <a:noFill/>
          <a:ln>
            <a:noFill/>
          </a:ln>
        </p:spPr>
        <p:txBody>
          <a:bodyPr anchorCtr="0" anchor="t" bIns="0" lIns="0" spcFirstLastPara="1" rIns="91425" wrap="square" tIns="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Disproportionality </a:t>
            </a:r>
            <a:br>
              <a:rPr b="1" i="0" lang="en-US" sz="3200" u="none" cap="none" strike="noStrike">
                <a:solidFill>
                  <a:schemeClr val="lt1"/>
                </a:solidFill>
                <a:latin typeface="Calibri"/>
                <a:ea typeface="Calibri"/>
                <a:cs typeface="Calibri"/>
                <a:sym typeface="Calibri"/>
              </a:rPr>
            </a:br>
            <a:r>
              <a:rPr b="1" i="0" lang="en-US" sz="3200" u="none" cap="none" strike="noStrike">
                <a:solidFill>
                  <a:schemeClr val="lt1"/>
                </a:solidFill>
                <a:latin typeface="Calibri"/>
                <a:ea typeface="Calibri"/>
                <a:cs typeface="Calibri"/>
                <a:sym typeface="Calibri"/>
              </a:rPr>
              <a:t>in discipline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t/>
            </a:r>
            <a:endParaRPr b="0" i="0" sz="2200" u="none" cap="none" strike="noStrike">
              <a:solidFill>
                <a:srgbClr val="F4F4F2"/>
              </a:solidFill>
              <a:latin typeface="Calibri"/>
              <a:ea typeface="Calibri"/>
              <a:cs typeface="Calibri"/>
              <a:sym typeface="Calibri"/>
            </a:endParaRPr>
          </a:p>
          <a:p>
            <a:pPr indent="0" lvl="0" marL="0" marR="0" rtl="0" algn="l">
              <a:lnSpc>
                <a:spcPct val="100000"/>
              </a:lnSpc>
              <a:spcBef>
                <a:spcPts val="0"/>
              </a:spcBef>
              <a:spcAft>
                <a:spcPts val="0"/>
              </a:spcAft>
              <a:buClr>
                <a:srgbClr val="F4F4F2"/>
              </a:buClr>
              <a:buSzPts val="2200"/>
              <a:buFont typeface="Arial"/>
              <a:buNone/>
            </a:pPr>
            <a:r>
              <a:rPr b="0" i="0" lang="en-US" sz="2200" u="none" cap="none" strike="noStrike">
                <a:solidFill>
                  <a:srgbClr val="F4F4F2"/>
                </a:solidFill>
                <a:latin typeface="Calibri"/>
                <a:ea typeface="Calibri"/>
                <a:cs typeface="Calibri"/>
                <a:sym typeface="Calibri"/>
              </a:rPr>
              <a:t>132 preschool educators watched a video of preschoolers and asked: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t/>
            </a:r>
            <a:endParaRPr b="0" i="0" sz="2200" u="none" cap="none" strike="noStrike">
              <a:solidFill>
                <a:srgbClr val="F4F4F2"/>
              </a:solidFill>
              <a:latin typeface="Calibri"/>
              <a:ea typeface="Calibri"/>
              <a:cs typeface="Calibri"/>
              <a:sym typeface="Calibri"/>
            </a:endParaRPr>
          </a:p>
          <a:p>
            <a:pPr indent="0" lvl="0" marL="0" marR="0" rtl="0" algn="l">
              <a:lnSpc>
                <a:spcPct val="100000"/>
              </a:lnSpc>
              <a:spcBef>
                <a:spcPts val="0"/>
              </a:spcBef>
              <a:spcAft>
                <a:spcPts val="0"/>
              </a:spcAft>
              <a:buClr>
                <a:srgbClr val="F4F4F2"/>
              </a:buClr>
              <a:buSzPts val="2200"/>
              <a:buFont typeface="Arial"/>
              <a:buNone/>
            </a:pPr>
            <a:r>
              <a:rPr b="0" i="0" lang="en-US" sz="2200" u="none" cap="none" strike="noStrike">
                <a:solidFill>
                  <a:srgbClr val="F4F4F2"/>
                </a:solidFill>
                <a:latin typeface="Calibri"/>
                <a:ea typeface="Calibri"/>
                <a:cs typeface="Calibri"/>
                <a:sym typeface="Calibri"/>
              </a:rPr>
              <a:t>Who would require most of your attention?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t/>
            </a:r>
            <a:endParaRPr b="0" i="0" sz="2200" u="none" cap="none" strike="noStrike">
              <a:solidFill>
                <a:srgbClr val="F4F4F2"/>
              </a:solidFill>
              <a:latin typeface="Calibri"/>
              <a:ea typeface="Calibri"/>
              <a:cs typeface="Calibri"/>
              <a:sym typeface="Calibri"/>
            </a:endParaRPr>
          </a:p>
          <a:p>
            <a:pPr indent="0" lvl="0" marL="0" marR="0" rtl="0" algn="l">
              <a:lnSpc>
                <a:spcPct val="100000"/>
              </a:lnSpc>
              <a:spcBef>
                <a:spcPts val="0"/>
              </a:spcBef>
              <a:spcAft>
                <a:spcPts val="0"/>
              </a:spcAft>
              <a:buClr>
                <a:srgbClr val="FED16C"/>
              </a:buClr>
              <a:buSzPts val="2200"/>
              <a:buFont typeface="Arial"/>
              <a:buNone/>
            </a:pPr>
            <a:r>
              <a:rPr b="0" i="0" lang="en-US" sz="2200" u="none" cap="none" strike="noStrike">
                <a:solidFill>
                  <a:srgbClr val="FED16C"/>
                </a:solidFill>
                <a:latin typeface="Calibri"/>
                <a:ea typeface="Calibri"/>
                <a:cs typeface="Calibri"/>
                <a:sym typeface="Calibri"/>
              </a:rPr>
              <a:t>42% said: the Black boy</a:t>
            </a:r>
            <a:endParaRPr b="0" i="0" sz="2200" u="none" cap="none" strike="noStrike">
              <a:solidFill>
                <a:srgbClr val="FED16C"/>
              </a:solidFill>
              <a:latin typeface="Calibri"/>
              <a:ea typeface="Calibri"/>
              <a:cs typeface="Calibri"/>
              <a:sym typeface="Calibri"/>
            </a:endParaRPr>
          </a:p>
          <a:p>
            <a:pPr indent="0" lvl="0" marL="0" marR="0" rtl="0" algn="l">
              <a:lnSpc>
                <a:spcPct val="100000"/>
              </a:lnSpc>
              <a:spcBef>
                <a:spcPts val="0"/>
              </a:spcBef>
              <a:spcAft>
                <a:spcPts val="0"/>
              </a:spcAft>
              <a:buClr>
                <a:srgbClr val="FED16C"/>
              </a:buClr>
              <a:buSzPts val="2200"/>
              <a:buFont typeface="Arial"/>
              <a:buNone/>
            </a:pPr>
            <a:r>
              <a:rPr b="0" i="0" lang="en-US" sz="2200" u="none" cap="none" strike="noStrike">
                <a:solidFill>
                  <a:srgbClr val="FED16C"/>
                </a:solidFill>
                <a:latin typeface="Calibri"/>
                <a:ea typeface="Calibri"/>
                <a:cs typeface="Calibri"/>
                <a:sym typeface="Calibri"/>
              </a:rPr>
              <a:t>13% said: the White girl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t/>
            </a:r>
            <a:endParaRPr b="0" i="0" sz="2200" u="none" cap="none" strike="noStrike">
              <a:solidFill>
                <a:srgbClr val="FED16C"/>
              </a:solidFill>
              <a:latin typeface="Calibri"/>
              <a:ea typeface="Calibri"/>
              <a:cs typeface="Calibri"/>
              <a:sym typeface="Calibri"/>
            </a:endParaRPr>
          </a:p>
          <a:p>
            <a:pPr indent="0" lvl="0" marL="0" marR="0" rtl="0" algn="l">
              <a:lnSpc>
                <a:spcPct val="100000"/>
              </a:lnSpc>
              <a:spcBef>
                <a:spcPts val="0"/>
              </a:spcBef>
              <a:spcAft>
                <a:spcPts val="0"/>
              </a:spcAft>
              <a:buClr>
                <a:srgbClr val="FED16C"/>
              </a:buClr>
              <a:buSzPts val="2200"/>
              <a:buFont typeface="Arial"/>
              <a:buNone/>
            </a:pPr>
            <a:r>
              <a:rPr b="0" i="0" lang="en-US" sz="2200" u="none" cap="none" strike="noStrike">
                <a:solidFill>
                  <a:srgbClr val="FED16C"/>
                </a:solidFill>
                <a:latin typeface="Calibri"/>
                <a:ea typeface="Calibri"/>
                <a:cs typeface="Calibri"/>
                <a:sym typeface="Calibri"/>
              </a:rPr>
              <a:t>No challenging behaviors were actually observed</a:t>
            </a:r>
            <a:r>
              <a:rPr b="0" i="0" lang="en-US" sz="2200" u="none" cap="none" strike="noStrike">
                <a:solidFill>
                  <a:srgbClr val="F4F4F2"/>
                </a:solidFill>
                <a:latin typeface="Calibri"/>
                <a:ea typeface="Calibri"/>
                <a:cs typeface="Calibri"/>
                <a:sym typeface="Calibri"/>
              </a:rPr>
              <a:t>.</a:t>
            </a:r>
            <a:endParaRPr b="0" i="0" sz="2200" u="none" cap="none" strike="noStrike">
              <a:solidFill>
                <a:srgbClr val="F4F4F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Arial"/>
              <a:buNone/>
            </a:pPr>
            <a:r>
              <a:t/>
            </a:r>
            <a:endParaRPr b="0" i="0" sz="2200" u="none" cap="none" strike="noStrike">
              <a:solidFill>
                <a:srgbClr val="F4F4F2"/>
              </a:solidFill>
              <a:latin typeface="Calibri"/>
              <a:ea typeface="Calibri"/>
              <a:cs typeface="Calibri"/>
              <a:sym typeface="Calibri"/>
            </a:endParaRPr>
          </a:p>
          <a:p>
            <a:pPr indent="0" lvl="0" marL="0" marR="0" rtl="0" algn="l">
              <a:lnSpc>
                <a:spcPct val="100000"/>
              </a:lnSpc>
              <a:spcBef>
                <a:spcPts val="440"/>
              </a:spcBef>
              <a:spcAft>
                <a:spcPts val="0"/>
              </a:spcAft>
              <a:buClr>
                <a:schemeClr val="dk1"/>
              </a:buClr>
              <a:buSzPts val="2200"/>
              <a:buFont typeface="Arial"/>
              <a:buNone/>
            </a:pPr>
            <a:r>
              <a:t/>
            </a:r>
            <a:endParaRPr b="0" i="0" sz="2200" u="none" cap="none" strike="noStrike">
              <a:solidFill>
                <a:srgbClr val="F4F4F2"/>
              </a:solidFill>
              <a:latin typeface="Calibri"/>
              <a:ea typeface="Calibri"/>
              <a:cs typeface="Calibri"/>
              <a:sym typeface="Calibri"/>
            </a:endParaRPr>
          </a:p>
        </p:txBody>
      </p:sp>
      <p:sp>
        <p:nvSpPr>
          <p:cNvPr id="252" name="Google Shape;252;p17"/>
          <p:cNvSpPr/>
          <p:nvPr/>
        </p:nvSpPr>
        <p:spPr>
          <a:xfrm>
            <a:off x="424656" y="5936456"/>
            <a:ext cx="7259637" cy="554038"/>
          </a:xfrm>
          <a:prstGeom prst="rect">
            <a:avLst/>
          </a:prstGeom>
          <a:noFill/>
          <a:ln>
            <a:noFill/>
          </a:ln>
          <a:effectLst>
            <a:outerShdw blurRad="25400" rotWithShape="0" algn="tl" dir="2700000" dist="12700">
              <a:srgbClr val="000000">
                <a:alpha val="20000"/>
              </a:srgbClr>
            </a:outerShdw>
          </a:effectLst>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Source: Gilliam et.al (2016).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8"/>
          <p:cNvSpPr/>
          <p:nvPr/>
        </p:nvSpPr>
        <p:spPr>
          <a:xfrm>
            <a:off x="4013200" y="-63501"/>
            <a:ext cx="5130800" cy="6926263"/>
          </a:xfrm>
          <a:prstGeom prst="rect">
            <a:avLst/>
          </a:prstGeom>
          <a:solidFill>
            <a:schemeClr val="lt1"/>
          </a:solidFill>
          <a:ln cap="flat" cmpd="sng" w="9525">
            <a:solidFill>
              <a:schemeClr val="lt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p18"/>
          <p:cNvSpPr/>
          <p:nvPr/>
        </p:nvSpPr>
        <p:spPr>
          <a:xfrm>
            <a:off x="0" y="-63501"/>
            <a:ext cx="4013200" cy="6926263"/>
          </a:xfrm>
          <a:prstGeom prst="rect">
            <a:avLst/>
          </a:prstGeom>
          <a:solidFill>
            <a:srgbClr val="3026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260" name="Google Shape;260;p18"/>
          <p:cNvSpPr txBox="1"/>
          <p:nvPr/>
        </p:nvSpPr>
        <p:spPr>
          <a:xfrm>
            <a:off x="360363" y="385838"/>
            <a:ext cx="3384550" cy="5097463"/>
          </a:xfrm>
          <a:prstGeom prst="rect">
            <a:avLst/>
          </a:prstGeom>
          <a:noFill/>
          <a:ln>
            <a:noFill/>
          </a:ln>
        </p:spPr>
        <p:txBody>
          <a:bodyPr anchorCtr="0" anchor="t" bIns="0" lIns="0" spcFirstLastPara="1" rIns="91425" wrap="square" tIns="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Disproportionality in discipline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Calibri"/>
                <a:ea typeface="Calibri"/>
                <a:cs typeface="Calibri"/>
                <a:sym typeface="Calibri"/>
              </a:rPr>
              <a:t>Black boys and girls have higher suspension rates than any other group of students. </a:t>
            </a:r>
            <a:endParaRPr b="0" i="0" sz="2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ED16A"/>
                </a:solidFill>
                <a:latin typeface="Calibri"/>
                <a:ea typeface="Calibri"/>
                <a:cs typeface="Calibri"/>
                <a:sym typeface="Calibri"/>
              </a:rPr>
              <a:t>Suspension is a leading indicator for dropping out and future incarceration.</a:t>
            </a:r>
            <a:endParaRPr b="1" i="0" sz="2200" u="none" cap="none" strike="noStrike">
              <a:solidFill>
                <a:srgbClr val="FED16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Arial"/>
              <a:buNone/>
            </a:pPr>
            <a:r>
              <a:t/>
            </a:r>
            <a:endParaRPr b="0" i="0" sz="2200" u="none" cap="none" strike="noStrike">
              <a:solidFill>
                <a:srgbClr val="F4F4F2"/>
              </a:solidFill>
              <a:latin typeface="Calibri"/>
              <a:ea typeface="Calibri"/>
              <a:cs typeface="Calibri"/>
              <a:sym typeface="Calibri"/>
            </a:endParaRPr>
          </a:p>
          <a:p>
            <a:pPr indent="0" lvl="0" marL="0" marR="0" rtl="0" algn="l">
              <a:lnSpc>
                <a:spcPct val="100000"/>
              </a:lnSpc>
              <a:spcBef>
                <a:spcPts val="440"/>
              </a:spcBef>
              <a:spcAft>
                <a:spcPts val="0"/>
              </a:spcAft>
              <a:buClr>
                <a:schemeClr val="dk1"/>
              </a:buClr>
              <a:buSzPts val="2200"/>
              <a:buFont typeface="Arial"/>
              <a:buNone/>
            </a:pPr>
            <a:r>
              <a:t/>
            </a:r>
            <a:endParaRPr b="0" i="0" sz="2200" u="none" cap="none" strike="noStrike">
              <a:solidFill>
                <a:srgbClr val="F4F4F2"/>
              </a:solidFill>
              <a:latin typeface="Calibri"/>
              <a:ea typeface="Calibri"/>
              <a:cs typeface="Calibri"/>
              <a:sym typeface="Calibri"/>
            </a:endParaRPr>
          </a:p>
        </p:txBody>
      </p:sp>
      <p:sp>
        <p:nvSpPr>
          <p:cNvPr id="261" name="Google Shape;261;p18"/>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800"/>
              <a:buNone/>
            </a:pPr>
            <a:fld id="{00000000-1234-1234-1234-123412341234}" type="slidenum">
              <a:rPr lang="en-US" sz="800">
                <a:solidFill>
                  <a:srgbClr val="888889"/>
                </a:solidFill>
                <a:latin typeface="Calibri"/>
                <a:ea typeface="Calibri"/>
                <a:cs typeface="Calibri"/>
                <a:sym typeface="Calibri"/>
              </a:rPr>
              <a:t>‹#›</a:t>
            </a:fld>
            <a:endParaRPr sz="800">
              <a:solidFill>
                <a:srgbClr val="888889"/>
              </a:solidFill>
              <a:latin typeface="Calibri"/>
              <a:ea typeface="Calibri"/>
              <a:cs typeface="Calibri"/>
              <a:sym typeface="Calibri"/>
            </a:endParaRPr>
          </a:p>
        </p:txBody>
      </p:sp>
      <p:sp>
        <p:nvSpPr>
          <p:cNvPr id="262" name="Google Shape;262;p18"/>
          <p:cNvSpPr/>
          <p:nvPr/>
        </p:nvSpPr>
        <p:spPr>
          <a:xfrm>
            <a:off x="4216400" y="608013"/>
            <a:ext cx="4159250" cy="1646237"/>
          </a:xfrm>
          <a:prstGeom prst="rect">
            <a:avLst/>
          </a:prstGeom>
          <a:noFill/>
          <a:ln>
            <a:noFill/>
          </a:ln>
        </p:spPr>
        <p:txBody>
          <a:bodyPr anchorCtr="0" anchor="t" bIns="4570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Percentage of students receiving suspensions, by race and gender, 2011-12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p:txBody>
      </p:sp>
      <p:pic>
        <p:nvPicPr>
          <p:cNvPr descr="Screen Shot 2016-02-10 at 12.44.31 PM.png" id="263" name="Google Shape;263;p18"/>
          <p:cNvPicPr preferRelativeResize="0"/>
          <p:nvPr/>
        </p:nvPicPr>
        <p:blipFill rotWithShape="1">
          <a:blip r:embed="rId3">
            <a:alphaModFix/>
          </a:blip>
          <a:srcRect b="0" l="0" r="0" t="0"/>
          <a:stretch/>
        </p:blipFill>
        <p:spPr>
          <a:xfrm>
            <a:off x="4216401" y="2214563"/>
            <a:ext cx="4470400" cy="2357147"/>
          </a:xfrm>
          <a:prstGeom prst="rect">
            <a:avLst/>
          </a:prstGeom>
          <a:noFill/>
          <a:ln>
            <a:noFill/>
          </a:ln>
        </p:spPr>
      </p:pic>
      <p:sp>
        <p:nvSpPr>
          <p:cNvPr id="264" name="Google Shape;264;p18"/>
          <p:cNvSpPr/>
          <p:nvPr/>
        </p:nvSpPr>
        <p:spPr>
          <a:xfrm>
            <a:off x="360363" y="5857875"/>
            <a:ext cx="7259637" cy="554038"/>
          </a:xfrm>
          <a:prstGeom prst="rect">
            <a:avLst/>
          </a:prstGeom>
          <a:noFill/>
          <a:ln>
            <a:noFill/>
          </a:ln>
          <a:effectLst>
            <a:outerShdw blurRad="25400" rotWithShape="0" algn="tl" dir="2700000" dist="12700">
              <a:srgbClr val="000000">
                <a:alpha val="20000"/>
              </a:srgbClr>
            </a:outerShdw>
          </a:effectLst>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Source: Civil Rights Project. (2012).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9"/>
          <p:cNvSpPr/>
          <p:nvPr/>
        </p:nvSpPr>
        <p:spPr>
          <a:xfrm>
            <a:off x="0" y="-1"/>
            <a:ext cx="9232900" cy="6991771"/>
          </a:xfrm>
          <a:prstGeom prst="rect">
            <a:avLst/>
          </a:prstGeom>
          <a:solidFill>
            <a:srgbClr val="3026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271" name="Google Shape;271;p19"/>
          <p:cNvSpPr txBox="1"/>
          <p:nvPr/>
        </p:nvSpPr>
        <p:spPr>
          <a:xfrm>
            <a:off x="419099" y="878224"/>
            <a:ext cx="8178801" cy="50974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Calibri"/>
              <a:ea typeface="Calibri"/>
              <a:cs typeface="Calibri"/>
              <a:sym typeface="Calibri"/>
            </a:endParaRPr>
          </a:p>
          <a:p>
            <a:pPr indent="-342900" lvl="0" marL="469901" marR="0" rtl="0" algn="l">
              <a:lnSpc>
                <a:spcPct val="100000"/>
              </a:lnSpc>
              <a:spcBef>
                <a:spcPts val="0"/>
              </a:spcBef>
              <a:spcAft>
                <a:spcPts val="0"/>
              </a:spcAft>
              <a:buClr>
                <a:schemeClr val="lt1"/>
              </a:buClr>
              <a:buSzPts val="2200"/>
              <a:buFont typeface="Calibri"/>
              <a:buAutoNum type="arabicPeriod"/>
            </a:pPr>
            <a:r>
              <a:rPr b="0" i="0" lang="en-US" sz="2200" u="none" cap="none" strike="noStrike">
                <a:solidFill>
                  <a:schemeClr val="lt1"/>
                </a:solidFill>
                <a:latin typeface="Calibri"/>
                <a:ea typeface="Calibri"/>
                <a:cs typeface="Calibri"/>
                <a:sym typeface="Calibri"/>
              </a:rPr>
              <a:t>White and other non-black teachers were 12% more likely than black teachers to predict black students wouldn't finish high school.</a:t>
            </a:r>
            <a:endParaRPr b="0" i="0" sz="1400" u="none" cap="none" strike="noStrike">
              <a:solidFill>
                <a:srgbClr val="000000"/>
              </a:solidFill>
              <a:latin typeface="Arial"/>
              <a:ea typeface="Arial"/>
              <a:cs typeface="Arial"/>
              <a:sym typeface="Arial"/>
            </a:endParaRPr>
          </a:p>
          <a:p>
            <a:pPr indent="-203200" lvl="0" marL="469901" marR="0" rtl="0" algn="l">
              <a:lnSpc>
                <a:spcPct val="100000"/>
              </a:lnSpc>
              <a:spcBef>
                <a:spcPts val="0"/>
              </a:spcBef>
              <a:spcAft>
                <a:spcPts val="0"/>
              </a:spcAft>
              <a:buClr>
                <a:schemeClr val="dk1"/>
              </a:buClr>
              <a:buSzPts val="2200"/>
              <a:buFont typeface="Calibri"/>
              <a:buNone/>
            </a:pPr>
            <a:r>
              <a:t/>
            </a:r>
            <a:endParaRPr b="0" i="0" sz="2200" u="none" cap="none" strike="noStrike">
              <a:solidFill>
                <a:schemeClr val="lt1"/>
              </a:solidFill>
              <a:latin typeface="Calibri"/>
              <a:ea typeface="Calibri"/>
              <a:cs typeface="Calibri"/>
              <a:sym typeface="Calibri"/>
            </a:endParaRPr>
          </a:p>
          <a:p>
            <a:pPr indent="-342900" lvl="0" marL="469901" marR="0" rtl="0" algn="l">
              <a:lnSpc>
                <a:spcPct val="100000"/>
              </a:lnSpc>
              <a:spcBef>
                <a:spcPts val="0"/>
              </a:spcBef>
              <a:spcAft>
                <a:spcPts val="0"/>
              </a:spcAft>
              <a:buClr>
                <a:schemeClr val="lt1"/>
              </a:buClr>
              <a:buSzPts val="2200"/>
              <a:buFont typeface="Calibri"/>
              <a:buAutoNum type="arabicPeriod"/>
            </a:pPr>
            <a:r>
              <a:rPr b="0" i="0" lang="en-US" sz="2200" u="none" cap="none" strike="noStrike">
                <a:solidFill>
                  <a:schemeClr val="lt1"/>
                </a:solidFill>
                <a:latin typeface="Calibri"/>
                <a:ea typeface="Calibri"/>
                <a:cs typeface="Calibri"/>
                <a:sym typeface="Calibri"/>
              </a:rPr>
              <a:t>Non-black teachers were 5% more likely to predict their black male students wouldn't graduate high school than their black female students.</a:t>
            </a:r>
            <a:endParaRPr b="0" i="0" sz="1400" u="none" cap="none" strike="noStrike">
              <a:solidFill>
                <a:srgbClr val="000000"/>
              </a:solidFill>
              <a:latin typeface="Arial"/>
              <a:ea typeface="Arial"/>
              <a:cs typeface="Arial"/>
              <a:sym typeface="Arial"/>
            </a:endParaRPr>
          </a:p>
          <a:p>
            <a:pPr indent="-203200" lvl="0" marL="469901" marR="0" rtl="0" algn="l">
              <a:lnSpc>
                <a:spcPct val="100000"/>
              </a:lnSpc>
              <a:spcBef>
                <a:spcPts val="0"/>
              </a:spcBef>
              <a:spcAft>
                <a:spcPts val="0"/>
              </a:spcAft>
              <a:buClr>
                <a:schemeClr val="dk1"/>
              </a:buClr>
              <a:buSzPts val="2200"/>
              <a:buFont typeface="Calibri"/>
              <a:buNone/>
            </a:pPr>
            <a:r>
              <a:t/>
            </a:r>
            <a:endParaRPr b="0" i="0" sz="2200" u="none" cap="none" strike="noStrike">
              <a:solidFill>
                <a:schemeClr val="lt1"/>
              </a:solidFill>
              <a:latin typeface="Calibri"/>
              <a:ea typeface="Calibri"/>
              <a:cs typeface="Calibri"/>
              <a:sym typeface="Calibri"/>
            </a:endParaRPr>
          </a:p>
          <a:p>
            <a:pPr indent="-342900" lvl="0" marL="469901" marR="0" rtl="0" algn="l">
              <a:lnSpc>
                <a:spcPct val="100000"/>
              </a:lnSpc>
              <a:spcBef>
                <a:spcPts val="0"/>
              </a:spcBef>
              <a:spcAft>
                <a:spcPts val="0"/>
              </a:spcAft>
              <a:buClr>
                <a:schemeClr val="lt1"/>
              </a:buClr>
              <a:buSzPts val="2200"/>
              <a:buFont typeface="Calibri"/>
              <a:buAutoNum type="arabicPeriod"/>
            </a:pPr>
            <a:r>
              <a:rPr b="0" i="0" lang="en-US" sz="2200" u="none" cap="none" strike="noStrike">
                <a:solidFill>
                  <a:schemeClr val="lt1"/>
                </a:solidFill>
                <a:latin typeface="Calibri"/>
                <a:ea typeface="Calibri"/>
                <a:cs typeface="Calibri"/>
                <a:sym typeface="Calibri"/>
              </a:rPr>
              <a:t>Black female teachers are 20% less likely than white teachers to predict their student wouldn't graduate high school, and 30% less likely to say that than were black male teachers.</a:t>
            </a:r>
            <a:endParaRPr b="0" i="0" sz="1400" u="none" cap="none" strike="noStrike">
              <a:solidFill>
                <a:srgbClr val="000000"/>
              </a:solidFill>
              <a:latin typeface="Arial"/>
              <a:ea typeface="Arial"/>
              <a:cs typeface="Arial"/>
              <a:sym typeface="Arial"/>
            </a:endParaRPr>
          </a:p>
          <a:p>
            <a:pPr indent="-203200" lvl="0" marL="469901" marR="0" rtl="0" algn="l">
              <a:lnSpc>
                <a:spcPct val="100000"/>
              </a:lnSpc>
              <a:spcBef>
                <a:spcPts val="0"/>
              </a:spcBef>
              <a:spcAft>
                <a:spcPts val="0"/>
              </a:spcAft>
              <a:buClr>
                <a:schemeClr val="dk1"/>
              </a:buClr>
              <a:buSzPts val="2200"/>
              <a:buFont typeface="Calibri"/>
              <a:buNone/>
            </a:pPr>
            <a:r>
              <a:t/>
            </a:r>
            <a:endParaRPr b="0" i="0" sz="2200" u="none" cap="none" strike="noStrike">
              <a:solidFill>
                <a:schemeClr val="lt1"/>
              </a:solidFill>
              <a:latin typeface="Calibri"/>
              <a:ea typeface="Calibri"/>
              <a:cs typeface="Calibri"/>
              <a:sym typeface="Calibri"/>
            </a:endParaRPr>
          </a:p>
          <a:p>
            <a:pPr indent="-342900" lvl="0" marL="469901" marR="0" rtl="0" algn="l">
              <a:lnSpc>
                <a:spcPct val="100000"/>
              </a:lnSpc>
              <a:spcBef>
                <a:spcPts val="0"/>
              </a:spcBef>
              <a:spcAft>
                <a:spcPts val="0"/>
              </a:spcAft>
              <a:buClr>
                <a:schemeClr val="lt1"/>
              </a:buClr>
              <a:buSzPts val="2200"/>
              <a:buFont typeface="Calibri"/>
              <a:buAutoNum type="arabicPeriod"/>
            </a:pPr>
            <a:r>
              <a:rPr b="0" i="0" lang="en-US" sz="2200" u="none" cap="none" strike="noStrike">
                <a:solidFill>
                  <a:schemeClr val="lt1"/>
                </a:solidFill>
                <a:latin typeface="Calibri"/>
                <a:ea typeface="Calibri"/>
                <a:cs typeface="Calibri"/>
                <a:sym typeface="Calibri"/>
              </a:rPr>
              <a:t>White male teachers are 20% more likely to have low expectations for black female students.</a:t>
            </a:r>
            <a:endParaRPr b="0" i="0" sz="1400" u="none" cap="none" strike="noStrike">
              <a:solidFill>
                <a:srgbClr val="000000"/>
              </a:solidFill>
              <a:latin typeface="Arial"/>
              <a:ea typeface="Arial"/>
              <a:cs typeface="Arial"/>
              <a:sym typeface="Arial"/>
            </a:endParaRPr>
          </a:p>
          <a:p>
            <a:pPr indent="-215900" lvl="0" marL="469901"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2000"/>
              <a:buFont typeface="Arial"/>
              <a:buNone/>
            </a:pPr>
            <a:r>
              <a:t/>
            </a:r>
            <a:endParaRPr b="0" i="0" sz="2000" u="none" cap="none" strike="noStrike">
              <a:solidFill>
                <a:srgbClr val="F4F4F2"/>
              </a:solidFill>
              <a:latin typeface="Calibri"/>
              <a:ea typeface="Calibri"/>
              <a:cs typeface="Calibri"/>
              <a:sym typeface="Calibri"/>
            </a:endParaRPr>
          </a:p>
        </p:txBody>
      </p:sp>
      <p:sp>
        <p:nvSpPr>
          <p:cNvPr id="272" name="Google Shape;272;p19"/>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800"/>
              <a:buNone/>
            </a:pPr>
            <a:fld id="{00000000-1234-1234-1234-123412341234}" type="slidenum">
              <a:rPr lang="en-US" sz="800">
                <a:solidFill>
                  <a:srgbClr val="888889"/>
                </a:solidFill>
                <a:latin typeface="Calibri"/>
                <a:ea typeface="Calibri"/>
                <a:cs typeface="Calibri"/>
                <a:sym typeface="Calibri"/>
              </a:rPr>
              <a:t>‹#›</a:t>
            </a:fld>
            <a:endParaRPr sz="800">
              <a:solidFill>
                <a:srgbClr val="888889"/>
              </a:solidFill>
              <a:latin typeface="Calibri"/>
              <a:ea typeface="Calibri"/>
              <a:cs typeface="Calibri"/>
              <a:sym typeface="Calibri"/>
            </a:endParaRPr>
          </a:p>
        </p:txBody>
      </p:sp>
      <p:sp>
        <p:nvSpPr>
          <p:cNvPr id="273" name="Google Shape;273;p19"/>
          <p:cNvSpPr/>
          <p:nvPr/>
        </p:nvSpPr>
        <p:spPr>
          <a:xfrm>
            <a:off x="533399" y="6062173"/>
            <a:ext cx="4826001" cy="300282"/>
          </a:xfrm>
          <a:prstGeom prst="rect">
            <a:avLst/>
          </a:prstGeom>
          <a:noFill/>
          <a:ln>
            <a:noFill/>
          </a:ln>
          <a:effectLst>
            <a:outerShdw blurRad="25400" rotWithShape="0" algn="tl" dir="2700000" dist="12700">
              <a:srgbClr val="000000">
                <a:alpha val="20000"/>
              </a:srgbClr>
            </a:outerShdw>
          </a:effectLst>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Source: Gershenson, Holt, and Papageorge (2015). </a:t>
            </a:r>
            <a:endParaRPr b="0" i="0" sz="1400" u="none" cap="none" strike="noStrike">
              <a:solidFill>
                <a:srgbClr val="000000"/>
              </a:solidFill>
              <a:latin typeface="Arial"/>
              <a:ea typeface="Arial"/>
              <a:cs typeface="Arial"/>
              <a:sym typeface="Arial"/>
            </a:endParaRPr>
          </a:p>
        </p:txBody>
      </p:sp>
      <p:sp>
        <p:nvSpPr>
          <p:cNvPr id="274" name="Google Shape;274;p19"/>
          <p:cNvSpPr txBox="1"/>
          <p:nvPr/>
        </p:nvSpPr>
        <p:spPr>
          <a:xfrm>
            <a:off x="407988" y="482600"/>
            <a:ext cx="7964336" cy="11986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4F4F2"/>
              </a:buClr>
              <a:buSzPts val="3600"/>
              <a:buFont typeface="Arial"/>
              <a:buNone/>
            </a:pPr>
            <a:r>
              <a:rPr b="1" i="0" lang="en-US" sz="3600" u="none" cap="none" strike="noStrike">
                <a:solidFill>
                  <a:srgbClr val="F4F4F2"/>
                </a:solidFill>
                <a:latin typeface="Calibri"/>
                <a:ea typeface="Calibri"/>
                <a:cs typeface="Calibri"/>
                <a:sym typeface="Calibri"/>
              </a:rPr>
              <a:t>Who Believes in Me?</a:t>
            </a:r>
            <a:endParaRPr b="1" i="0" sz="3600" u="none" cap="none" strike="noStrike">
              <a:solidFill>
                <a:srgbClr val="F4F4F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F4F4F2"/>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0" i="0" sz="2800" u="none" cap="none" strike="noStrike">
              <a:solidFill>
                <a:srgbClr val="F4F4F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handraise (1).jpg" id="92" name="Google Shape;92;p2"/>
          <p:cNvPicPr preferRelativeResize="0"/>
          <p:nvPr/>
        </p:nvPicPr>
        <p:blipFill rotWithShape="1">
          <a:blip r:embed="rId3">
            <a:alphaModFix/>
          </a:blip>
          <a:srcRect b="0" l="0" r="0" t="0"/>
          <a:stretch/>
        </p:blipFill>
        <p:spPr>
          <a:xfrm>
            <a:off x="0" y="-25610"/>
            <a:ext cx="9144000" cy="6883610"/>
          </a:xfrm>
          <a:prstGeom prst="rect">
            <a:avLst/>
          </a:prstGeom>
          <a:noFill/>
          <a:ln>
            <a:noFill/>
          </a:ln>
        </p:spPr>
      </p:pic>
      <p:sp>
        <p:nvSpPr>
          <p:cNvPr id="93" name="Google Shape;93;p2"/>
          <p:cNvSpPr/>
          <p:nvPr/>
        </p:nvSpPr>
        <p:spPr>
          <a:xfrm>
            <a:off x="407990" y="514843"/>
            <a:ext cx="8311456" cy="6057900"/>
          </a:xfrm>
          <a:prstGeom prst="rect">
            <a:avLst/>
          </a:prstGeom>
          <a:solidFill>
            <a:schemeClr val="accent1">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 name="Google Shape;94;p2"/>
          <p:cNvSpPr/>
          <p:nvPr/>
        </p:nvSpPr>
        <p:spPr>
          <a:xfrm>
            <a:off x="841375" y="1778000"/>
            <a:ext cx="7286625" cy="2925763"/>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4000"/>
              <a:buFont typeface="Arial"/>
              <a:buNone/>
            </a:pPr>
            <a:r>
              <a:t/>
            </a:r>
            <a:endParaRPr b="1" i="0" sz="4000" u="none" cap="none" strike="noStrike">
              <a:solidFill>
                <a:schemeClr val="lt1"/>
              </a:solidFill>
              <a:latin typeface="Calibri"/>
              <a:ea typeface="Calibri"/>
              <a:cs typeface="Calibri"/>
              <a:sym typeface="Calibri"/>
            </a:endParaRPr>
          </a:p>
        </p:txBody>
      </p:sp>
      <p:sp>
        <p:nvSpPr>
          <p:cNvPr id="95" name="Google Shape;95;p2"/>
          <p:cNvSpPr txBox="1"/>
          <p:nvPr/>
        </p:nvSpPr>
        <p:spPr>
          <a:xfrm>
            <a:off x="729060" y="756848"/>
            <a:ext cx="772049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Group Norms for Our Discussion</a:t>
            </a:r>
            <a:endParaRPr b="1" i="0" sz="3600" u="none" cap="none" strike="noStrike">
              <a:solidFill>
                <a:schemeClr val="lt1"/>
              </a:solidFill>
              <a:latin typeface="Calibri"/>
              <a:ea typeface="Calibri"/>
              <a:cs typeface="Calibri"/>
              <a:sym typeface="Calibri"/>
            </a:endParaRPr>
          </a:p>
        </p:txBody>
      </p:sp>
      <p:sp>
        <p:nvSpPr>
          <p:cNvPr id="96" name="Google Shape;96;p2"/>
          <p:cNvSpPr txBox="1"/>
          <p:nvPr/>
        </p:nvSpPr>
        <p:spPr>
          <a:xfrm>
            <a:off x="729060" y="1556472"/>
            <a:ext cx="7286625" cy="34163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Be willing to surface and explore unconscious beliefs and values.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Listen to hear, not respond.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Be mindful that your truth can be different for others.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Honor confidentiality.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Take responsibility for your own learning.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Be willing to think about situations and issues with a new or expanded perspective.</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97" name="Google Shape;97;p2"/>
          <p:cNvSpPr/>
          <p:nvPr/>
        </p:nvSpPr>
        <p:spPr>
          <a:xfrm>
            <a:off x="841375" y="143875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P47A2700 (2).jpg" id="280" name="Google Shape;280;p20"/>
          <p:cNvPicPr preferRelativeResize="0"/>
          <p:nvPr/>
        </p:nvPicPr>
        <p:blipFill rotWithShape="1">
          <a:blip r:embed="rId3">
            <a:alphaModFix/>
          </a:blip>
          <a:srcRect b="0" l="0" r="0" t="0"/>
          <a:stretch/>
        </p:blipFill>
        <p:spPr>
          <a:xfrm>
            <a:off x="1" y="-25400"/>
            <a:ext cx="9153524" cy="4495799"/>
          </a:xfrm>
          <a:prstGeom prst="rect">
            <a:avLst/>
          </a:prstGeom>
          <a:noFill/>
          <a:ln>
            <a:noFill/>
          </a:ln>
        </p:spPr>
      </p:pic>
      <p:sp>
        <p:nvSpPr>
          <p:cNvPr id="281" name="Google Shape;281;p20"/>
          <p:cNvSpPr/>
          <p:nvPr/>
        </p:nvSpPr>
        <p:spPr>
          <a:xfrm>
            <a:off x="1" y="4470399"/>
            <a:ext cx="9153525" cy="2411413"/>
          </a:xfrm>
          <a:prstGeom prst="rect">
            <a:avLst/>
          </a:prstGeom>
          <a:solidFill>
            <a:schemeClr val="accent2">
              <a:alpha val="9647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alibri"/>
              <a:ea typeface="Calibri"/>
              <a:cs typeface="Calibri"/>
              <a:sym typeface="Calibri"/>
            </a:endParaRPr>
          </a:p>
        </p:txBody>
      </p:sp>
      <p:sp>
        <p:nvSpPr>
          <p:cNvPr id="282" name="Google Shape;282;p20"/>
          <p:cNvSpPr txBox="1"/>
          <p:nvPr/>
        </p:nvSpPr>
        <p:spPr>
          <a:xfrm>
            <a:off x="342900" y="4722813"/>
            <a:ext cx="8375650" cy="892175"/>
          </a:xfrm>
          <a:prstGeom prst="rect">
            <a:avLst/>
          </a:prstGeom>
          <a:noFill/>
          <a:ln>
            <a:noFill/>
          </a:ln>
          <a:effectLst>
            <a:outerShdw blurRad="25400" rotWithShape="0" algn="tl" dir="2700000" dist="12700">
              <a:srgbClr val="000000">
                <a:alpha val="2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800"/>
              <a:buFont typeface="Arial"/>
              <a:buNone/>
            </a:pPr>
            <a:r>
              <a:rPr b="1" i="0" lang="en-US" sz="3800" u="none" cap="none" strike="noStrike">
                <a:solidFill>
                  <a:srgbClr val="FFFFFF"/>
                </a:solidFill>
                <a:latin typeface="Calibri"/>
                <a:ea typeface="Calibri"/>
                <a:cs typeface="Calibri"/>
                <a:sym typeface="Calibri"/>
              </a:rPr>
              <a:t>So What Does This Have to do With Us?</a:t>
            </a:r>
            <a:endParaRPr b="1" i="0" sz="3800" u="none" cap="none" strike="noStrik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DSC_9404.jpg" id="287" name="Google Shape;287;p21"/>
          <p:cNvPicPr preferRelativeResize="0"/>
          <p:nvPr/>
        </p:nvPicPr>
        <p:blipFill rotWithShape="1">
          <a:blip r:embed="rId3">
            <a:alphaModFix/>
          </a:blip>
          <a:srcRect b="0" l="0" r="0" t="0"/>
          <a:stretch/>
        </p:blipFill>
        <p:spPr>
          <a:xfrm>
            <a:off x="0" y="-1"/>
            <a:ext cx="9144000" cy="6858001"/>
          </a:xfrm>
          <a:prstGeom prst="rect">
            <a:avLst/>
          </a:prstGeom>
          <a:noFill/>
          <a:ln>
            <a:noFill/>
          </a:ln>
        </p:spPr>
      </p:pic>
      <p:sp>
        <p:nvSpPr>
          <p:cNvPr id="288" name="Google Shape;288;p21"/>
          <p:cNvSpPr/>
          <p:nvPr/>
        </p:nvSpPr>
        <p:spPr>
          <a:xfrm>
            <a:off x="407988" y="414338"/>
            <a:ext cx="8320087" cy="6057900"/>
          </a:xfrm>
          <a:prstGeom prst="rect">
            <a:avLst/>
          </a:pr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9" name="Google Shape;289;p21"/>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Bias Lives in All of Us</a:t>
            </a:r>
            <a:endParaRPr b="1" i="0" sz="3600" u="none" cap="none" strike="noStrike">
              <a:solidFill>
                <a:schemeClr val="lt1"/>
              </a:solidFill>
              <a:latin typeface="Calibri"/>
              <a:ea typeface="Calibri"/>
              <a:cs typeface="Calibri"/>
              <a:sym typeface="Calibri"/>
            </a:endParaRPr>
          </a:p>
        </p:txBody>
      </p:sp>
      <p:sp>
        <p:nvSpPr>
          <p:cNvPr id="290" name="Google Shape;290;p21"/>
          <p:cNvSpPr/>
          <p:nvPr/>
        </p:nvSpPr>
        <p:spPr>
          <a:xfrm>
            <a:off x="841375" y="1778000"/>
            <a:ext cx="7286625" cy="5080000"/>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The ability to distinguish friend from foe helped early humans survive, and the ability to quickly and automatically categorize people is a fundamental quality of the human mind. Categories give order to life, and every day, we group other people into categories based on social and other characteristics.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This is the foundation of stereotypes, prejudice, and, ultimately, discrimination.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Source: http://www.tolerance.org/Hidden-bias</a:t>
            </a:r>
            <a:endParaRPr b="0" i="0" sz="1400" u="none" cap="none" strike="noStrike">
              <a:solidFill>
                <a:srgbClr val="000000"/>
              </a:solidFill>
              <a:latin typeface="Arial"/>
              <a:ea typeface="Arial"/>
              <a:cs typeface="Arial"/>
              <a:sym typeface="Arial"/>
            </a:endParaRPr>
          </a:p>
        </p:txBody>
      </p:sp>
      <p:sp>
        <p:nvSpPr>
          <p:cNvPr id="291" name="Google Shape;291;p21"/>
          <p:cNvSpPr/>
          <p:nvPr/>
        </p:nvSpPr>
        <p:spPr>
          <a:xfrm>
            <a:off x="846138" y="1502065"/>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DSC_9371.jpg" id="296" name="Google Shape;296;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97" name="Google Shape;297;p22"/>
          <p:cNvSpPr/>
          <p:nvPr/>
        </p:nvSpPr>
        <p:spPr>
          <a:xfrm>
            <a:off x="407988" y="414338"/>
            <a:ext cx="8320087" cy="6057900"/>
          </a:xfrm>
          <a:prstGeom prst="rect">
            <a:avLst/>
          </a:pr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8" name="Google Shape;298;p22"/>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How do we Learn Prejudice?</a:t>
            </a:r>
            <a:endParaRPr b="1" i="0" sz="3600" u="none" cap="none" strike="noStrike">
              <a:solidFill>
                <a:schemeClr val="lt1"/>
              </a:solidFill>
              <a:latin typeface="Calibri"/>
              <a:ea typeface="Calibri"/>
              <a:cs typeface="Calibri"/>
              <a:sym typeface="Calibri"/>
            </a:endParaRPr>
          </a:p>
        </p:txBody>
      </p:sp>
      <p:sp>
        <p:nvSpPr>
          <p:cNvPr id="299" name="Google Shape;299;p22"/>
          <p:cNvSpPr/>
          <p:nvPr/>
        </p:nvSpPr>
        <p:spPr>
          <a:xfrm>
            <a:off x="841375" y="1778000"/>
            <a:ext cx="7286625" cy="4115064"/>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Social scientists believe children begin to acquire prejudices and stereotypes as toddlers. Many studies have shown that as early as age 3, children pick up terms of racial prejudice without really understanding their significance.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Soon, they begin to form attachments to their own group and develop negative attitudes about other racial or ethnic groups, or the “out-group”. Early in life, most children acquire a full set of biases that can be observed in verbal slurs, ethnic jokes, and acts of discrimination.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Source: http://www.tolerance.org/Hidden-bias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sp>
        <p:nvSpPr>
          <p:cNvPr id="300" name="Google Shape;300;p22"/>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3"/>
          <p:cNvSpPr/>
          <p:nvPr/>
        </p:nvSpPr>
        <p:spPr>
          <a:xfrm>
            <a:off x="4482294" y="0"/>
            <a:ext cx="4661706" cy="685800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6" name="Google Shape;306;p23"/>
          <p:cNvSpPr/>
          <p:nvPr/>
        </p:nvSpPr>
        <p:spPr>
          <a:xfrm>
            <a:off x="4985911" y="2175471"/>
            <a:ext cx="3719263"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4200"/>
              <a:buFont typeface="Arial"/>
              <a:buNone/>
            </a:pPr>
            <a:r>
              <a:rPr b="1" i="0" lang="en-US" sz="4200" u="none" cap="none" strike="noStrike">
                <a:solidFill>
                  <a:schemeClr val="lt1"/>
                </a:solidFill>
                <a:latin typeface="Calibri"/>
                <a:ea typeface="Calibri"/>
                <a:cs typeface="Calibri"/>
                <a:sym typeface="Calibri"/>
              </a:rPr>
              <a:t>This activity is setting us up for a conversation about bias</a:t>
            </a:r>
            <a:endParaRPr b="1" i="0" sz="4200" u="none" cap="none" strike="noStrike">
              <a:solidFill>
                <a:schemeClr val="lt1"/>
              </a:solidFill>
              <a:latin typeface="Calibri"/>
              <a:ea typeface="Calibri"/>
              <a:cs typeface="Calibri"/>
              <a:sym typeface="Calibri"/>
            </a:endParaRPr>
          </a:p>
        </p:txBody>
      </p:sp>
      <p:sp>
        <p:nvSpPr>
          <p:cNvPr id="307" name="Google Shape;307;p23"/>
          <p:cNvSpPr/>
          <p:nvPr/>
        </p:nvSpPr>
        <p:spPr>
          <a:xfrm>
            <a:off x="841375" y="1778000"/>
            <a:ext cx="7156450" cy="354012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pic>
        <p:nvPicPr>
          <p:cNvPr descr="tumblr_n1vl8uJM6F1qagn9ao1_1280.png" id="308" name="Google Shape;308;p23"/>
          <p:cNvPicPr preferRelativeResize="0"/>
          <p:nvPr/>
        </p:nvPicPr>
        <p:blipFill rotWithShape="1">
          <a:blip r:embed="rId3">
            <a:alphaModFix/>
          </a:blip>
          <a:srcRect b="0" l="0" r="0" t="0"/>
          <a:stretch/>
        </p:blipFill>
        <p:spPr>
          <a:xfrm>
            <a:off x="-20834" y="1"/>
            <a:ext cx="9206049" cy="6858000"/>
          </a:xfrm>
          <a:prstGeom prst="rect">
            <a:avLst/>
          </a:prstGeom>
          <a:noFill/>
          <a:ln>
            <a:noFill/>
          </a:ln>
        </p:spPr>
      </p:pic>
      <p:sp>
        <p:nvSpPr>
          <p:cNvPr id="309" name="Google Shape;309;p23"/>
          <p:cNvSpPr/>
          <p:nvPr/>
        </p:nvSpPr>
        <p:spPr>
          <a:xfrm>
            <a:off x="-35105" y="5878795"/>
            <a:ext cx="9226883" cy="993474"/>
          </a:xfrm>
          <a:prstGeom prst="rect">
            <a:avLst/>
          </a:prstGeom>
          <a:solidFill>
            <a:schemeClr val="accent3">
              <a:alpha val="90588"/>
            </a:schemeClr>
          </a:solidFill>
          <a:ln cap="flat" cmpd="sng" w="9525">
            <a:solidFill>
              <a:schemeClr val="accent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Calibri"/>
              <a:ea typeface="Calibri"/>
              <a:cs typeface="Calibri"/>
              <a:sym typeface="Calibri"/>
            </a:endParaRPr>
          </a:p>
        </p:txBody>
      </p:sp>
      <p:sp>
        <p:nvSpPr>
          <p:cNvPr id="310" name="Google Shape;310;p23"/>
          <p:cNvSpPr txBox="1"/>
          <p:nvPr/>
        </p:nvSpPr>
        <p:spPr>
          <a:xfrm>
            <a:off x="394351" y="5992947"/>
            <a:ext cx="8175885" cy="10464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Bias and Prejudice Are Learned at an Early Age</a:t>
            </a:r>
            <a:endParaRPr b="1" i="0" sz="3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Calibri"/>
              <a:ea typeface="Calibri"/>
              <a:cs typeface="Calibri"/>
              <a:sym typeface="Calibri"/>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DSC_9300.jpg" id="315" name="Google Shape;315;p2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16" name="Google Shape;316;p24"/>
          <p:cNvSpPr/>
          <p:nvPr/>
        </p:nvSpPr>
        <p:spPr>
          <a:xfrm>
            <a:off x="407988" y="414338"/>
            <a:ext cx="8320087" cy="6057900"/>
          </a:xfrm>
          <a:prstGeom prst="rect">
            <a:avLst/>
          </a:prstGeom>
          <a:solidFill>
            <a:schemeClr val="accent4">
              <a:alpha val="94509"/>
            </a:schemeClr>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7" name="Google Shape;317;p24"/>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How Are Biases Reinforced?</a:t>
            </a:r>
            <a:endParaRPr b="1" i="0" sz="3600" u="none" cap="none" strike="noStrike">
              <a:solidFill>
                <a:schemeClr val="lt1"/>
              </a:solidFill>
              <a:latin typeface="Calibri"/>
              <a:ea typeface="Calibri"/>
              <a:cs typeface="Calibri"/>
              <a:sym typeface="Calibri"/>
            </a:endParaRPr>
          </a:p>
        </p:txBody>
      </p:sp>
      <p:sp>
        <p:nvSpPr>
          <p:cNvPr id="318" name="Google Shape;318;p24"/>
          <p:cNvSpPr/>
          <p:nvPr/>
        </p:nvSpPr>
        <p:spPr>
          <a:xfrm>
            <a:off x="841375" y="1778000"/>
            <a:ext cx="7286625" cy="5080000"/>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Once learned, stereotypes and prejudices resist change, even when evidence fails to support them or points to the contrary.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People will embrace anecdotes that reinforce their biases, but disregard experience that contradicts them. The statement “Some of my best friends are ______” captures this tendency to allow some expectations without changing our bias.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Source: http://www.tolerance.org/Hidden-bias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sp>
        <p:nvSpPr>
          <p:cNvPr id="319" name="Google Shape;319;p24"/>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iStock_88465985_LARGE.jpg" id="324" name="Google Shape;324;p25"/>
          <p:cNvPicPr preferRelativeResize="0"/>
          <p:nvPr/>
        </p:nvPicPr>
        <p:blipFill rotWithShape="1">
          <a:blip r:embed="rId3">
            <a:alphaModFix/>
          </a:blip>
          <a:srcRect b="0" l="0" r="0" t="0"/>
          <a:stretch/>
        </p:blipFill>
        <p:spPr>
          <a:xfrm>
            <a:off x="-1" y="-11001"/>
            <a:ext cx="9144001" cy="6869001"/>
          </a:xfrm>
          <a:prstGeom prst="rect">
            <a:avLst/>
          </a:prstGeom>
          <a:noFill/>
          <a:ln>
            <a:noFill/>
          </a:ln>
        </p:spPr>
      </p:pic>
      <p:sp>
        <p:nvSpPr>
          <p:cNvPr id="325" name="Google Shape;325;p25"/>
          <p:cNvSpPr/>
          <p:nvPr/>
        </p:nvSpPr>
        <p:spPr>
          <a:xfrm>
            <a:off x="407988" y="414338"/>
            <a:ext cx="8320087" cy="6057900"/>
          </a:xfrm>
          <a:prstGeom prst="rect">
            <a:avLst/>
          </a:prstGeom>
          <a:solidFill>
            <a:schemeClr val="accent6">
              <a:alpha val="94509"/>
            </a:schemeClr>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sp>
        <p:nvSpPr>
          <p:cNvPr id="326" name="Google Shape;326;p25"/>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Unpacking the Bias Test Results</a:t>
            </a:r>
            <a:endParaRPr b="1" i="0" sz="3600" u="none" cap="none" strike="noStrike">
              <a:solidFill>
                <a:schemeClr val="lt1"/>
              </a:solidFill>
              <a:latin typeface="Calibri"/>
              <a:ea typeface="Calibri"/>
              <a:cs typeface="Calibri"/>
              <a:sym typeface="Calibri"/>
            </a:endParaRPr>
          </a:p>
        </p:txBody>
      </p:sp>
      <p:sp>
        <p:nvSpPr>
          <p:cNvPr id="327" name="Google Shape;327;p25"/>
          <p:cNvSpPr/>
          <p:nvPr/>
        </p:nvSpPr>
        <p:spPr>
          <a:xfrm>
            <a:off x="841375" y="1778000"/>
            <a:ext cx="7156450" cy="354012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sp>
        <p:nvSpPr>
          <p:cNvPr id="328" name="Google Shape;328;p25"/>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29" name="Google Shape;329;p25"/>
          <p:cNvSpPr txBox="1"/>
          <p:nvPr/>
        </p:nvSpPr>
        <p:spPr>
          <a:xfrm>
            <a:off x="841375" y="1678118"/>
            <a:ext cx="7156450" cy="323780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Were you surprised by the results?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What did you experience or feel by taking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the test?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Now that you’ve gotten your results, what might be the next steps?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descr="DSC_9449.jpg" id="335" name="Google Shape;335;p26"/>
          <p:cNvPicPr preferRelativeResize="0"/>
          <p:nvPr/>
        </p:nvPicPr>
        <p:blipFill rotWithShape="1">
          <a:blip r:embed="rId3">
            <a:alphaModFix/>
          </a:blip>
          <a:srcRect b="-254" l="0" r="0" t="0"/>
          <a:stretch/>
        </p:blipFill>
        <p:spPr>
          <a:xfrm>
            <a:off x="-23284" y="0"/>
            <a:ext cx="9167284" cy="6875463"/>
          </a:xfrm>
          <a:prstGeom prst="rect">
            <a:avLst/>
          </a:prstGeom>
          <a:noFill/>
          <a:ln>
            <a:noFill/>
          </a:ln>
        </p:spPr>
      </p:pic>
      <p:sp>
        <p:nvSpPr>
          <p:cNvPr id="336" name="Google Shape;336;p26"/>
          <p:cNvSpPr/>
          <p:nvPr/>
        </p:nvSpPr>
        <p:spPr>
          <a:xfrm>
            <a:off x="4541837" y="0"/>
            <a:ext cx="4602163" cy="6858000"/>
          </a:xfrm>
          <a:prstGeom prst="rect">
            <a:avLst/>
          </a:prstGeom>
          <a:solidFill>
            <a:schemeClr val="accent5">
              <a:alpha val="9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FFFFFF"/>
              </a:solidFill>
              <a:latin typeface="Calibri"/>
              <a:ea typeface="Calibri"/>
              <a:cs typeface="Calibri"/>
              <a:sym typeface="Calibri"/>
            </a:endParaRPr>
          </a:p>
        </p:txBody>
      </p:sp>
      <p:sp>
        <p:nvSpPr>
          <p:cNvPr id="337" name="Google Shape;337;p26"/>
          <p:cNvSpPr txBox="1"/>
          <p:nvPr/>
        </p:nvSpPr>
        <p:spPr>
          <a:xfrm>
            <a:off x="4945784" y="2459504"/>
            <a:ext cx="3667125"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F4F4F2"/>
                </a:solidFill>
                <a:latin typeface="Calibri"/>
                <a:ea typeface="Calibri"/>
                <a:cs typeface="Calibri"/>
                <a:sym typeface="Calibri"/>
              </a:rPr>
              <a:t>In order to achieve education equity, we must address our own biases.</a:t>
            </a:r>
            <a:endParaRPr b="1" i="0" sz="3000" u="none" cap="none" strike="noStrike">
              <a:solidFill>
                <a:srgbClr val="F4F4F2"/>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DSC_9393.jpg" id="343" name="Google Shape;343;p27"/>
          <p:cNvPicPr preferRelativeResize="0"/>
          <p:nvPr/>
        </p:nvPicPr>
        <p:blipFill rotWithShape="1">
          <a:blip r:embed="rId3">
            <a:alphaModFix/>
          </a:blip>
          <a:srcRect b="0" l="0" r="0" t="0"/>
          <a:stretch/>
        </p:blipFill>
        <p:spPr>
          <a:xfrm>
            <a:off x="1" y="0"/>
            <a:ext cx="9144000" cy="6858000"/>
          </a:xfrm>
          <a:prstGeom prst="rect">
            <a:avLst/>
          </a:prstGeom>
          <a:noFill/>
          <a:ln>
            <a:noFill/>
          </a:ln>
        </p:spPr>
      </p:pic>
      <p:sp>
        <p:nvSpPr>
          <p:cNvPr id="344" name="Google Shape;344;p27"/>
          <p:cNvSpPr/>
          <p:nvPr/>
        </p:nvSpPr>
        <p:spPr>
          <a:xfrm>
            <a:off x="-1" y="0"/>
            <a:ext cx="9144001" cy="6858000"/>
          </a:xfrm>
          <a:prstGeom prst="rect">
            <a:avLst/>
          </a:prstGeom>
          <a:solidFill>
            <a:schemeClr val="accent1">
              <a:alpha val="84313"/>
            </a:schemeClr>
          </a:solidFill>
          <a:ln cap="flat" cmpd="sng" w="9525">
            <a:solidFill>
              <a:schemeClr val="accent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27"/>
          <p:cNvSpPr txBox="1"/>
          <p:nvPr>
            <p:ph idx="4294967295" type="body"/>
          </p:nvPr>
        </p:nvSpPr>
        <p:spPr>
          <a:xfrm>
            <a:off x="576263" y="1255574"/>
            <a:ext cx="7952882" cy="3132138"/>
          </a:xfrm>
          <a:prstGeom prst="rect">
            <a:avLst/>
          </a:prstGeom>
          <a:noFill/>
          <a:ln>
            <a:noFill/>
          </a:ln>
        </p:spPr>
        <p:txBody>
          <a:bodyPr anchorCtr="0" anchor="t" bIns="0" lIns="0" spcFirstLastPara="1" rIns="0" wrap="square" tIns="0">
            <a:noAutofit/>
          </a:bodyPr>
          <a:lstStyle/>
          <a:p>
            <a:pPr indent="-173038" lvl="0" marL="173038" rtl="0" algn="l">
              <a:lnSpc>
                <a:spcPct val="110000"/>
              </a:lnSpc>
              <a:spcBef>
                <a:spcPts val="0"/>
              </a:spcBef>
              <a:spcAft>
                <a:spcPts val="0"/>
              </a:spcAft>
              <a:buClr>
                <a:schemeClr val="lt1"/>
              </a:buClr>
              <a:buSzPts val="2800"/>
              <a:buChar char="•"/>
            </a:pPr>
            <a:r>
              <a:rPr lang="en-US" sz="2800">
                <a:solidFill>
                  <a:schemeClr val="lt1"/>
                </a:solidFill>
                <a:latin typeface="Calibri"/>
                <a:ea typeface="Calibri"/>
                <a:cs typeface="Calibri"/>
                <a:sym typeface="Calibri"/>
              </a:rPr>
              <a:t>What are your general reactions and takeaways from our conversation today? What did you learn that you didn’t expect? </a:t>
            </a:r>
            <a:endParaRPr/>
          </a:p>
          <a:p>
            <a:pPr indent="0" lvl="0" marL="173038" rtl="0" algn="l">
              <a:lnSpc>
                <a:spcPct val="110000"/>
              </a:lnSpc>
              <a:spcBef>
                <a:spcPts val="0"/>
              </a:spcBef>
              <a:spcAft>
                <a:spcPts val="0"/>
              </a:spcAft>
              <a:buClr>
                <a:srgbClr val="09081B"/>
              </a:buClr>
              <a:buSzPts val="2800"/>
              <a:buNone/>
            </a:pPr>
            <a:r>
              <a:t/>
            </a:r>
            <a:endParaRPr sz="2800">
              <a:solidFill>
                <a:schemeClr val="lt1"/>
              </a:solidFill>
              <a:latin typeface="Calibri"/>
              <a:ea typeface="Calibri"/>
              <a:cs typeface="Calibri"/>
              <a:sym typeface="Calibri"/>
            </a:endParaRPr>
          </a:p>
          <a:p>
            <a:pPr indent="-173038" lvl="0" marL="173038" rtl="0" algn="l">
              <a:lnSpc>
                <a:spcPct val="110000"/>
              </a:lnSpc>
              <a:spcBef>
                <a:spcPts val="0"/>
              </a:spcBef>
              <a:spcAft>
                <a:spcPts val="0"/>
              </a:spcAft>
              <a:buClr>
                <a:schemeClr val="lt1"/>
              </a:buClr>
              <a:buSzPts val="2800"/>
              <a:buChar char="•"/>
            </a:pPr>
            <a:r>
              <a:rPr lang="en-US" sz="2800">
                <a:solidFill>
                  <a:schemeClr val="lt1"/>
                </a:solidFill>
                <a:latin typeface="Calibri"/>
                <a:ea typeface="Calibri"/>
                <a:cs typeface="Calibri"/>
                <a:sym typeface="Calibri"/>
              </a:rPr>
              <a:t>Thinking back to the Inside/Outside activity, write a brief reflection on where biases or the impact of biases may have played out with you or with students you support in your educational career. Be ready to share during the next session.</a:t>
            </a:r>
            <a:endParaRPr sz="2800">
              <a:solidFill>
                <a:schemeClr val="lt1"/>
              </a:solidFill>
              <a:latin typeface="Calibri"/>
              <a:ea typeface="Calibri"/>
              <a:cs typeface="Calibri"/>
              <a:sym typeface="Calibri"/>
            </a:endParaRPr>
          </a:p>
        </p:txBody>
      </p:sp>
      <p:sp>
        <p:nvSpPr>
          <p:cNvPr id="346" name="Google Shape;346;p27"/>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400"/>
              <a:buNone/>
            </a:pPr>
            <a:r>
              <a:rPr lang="en-US">
                <a:solidFill>
                  <a:srgbClr val="FFFFFF"/>
                </a:solidFill>
                <a:latin typeface="Calibri"/>
                <a:ea typeface="Calibri"/>
                <a:cs typeface="Calibri"/>
                <a:sym typeface="Calibri"/>
              </a:rPr>
              <a:t>Reflections</a:t>
            </a:r>
            <a:endParaRPr>
              <a:solidFill>
                <a:srgbClr val="FFFFFF"/>
              </a:solidFill>
              <a:latin typeface="Calibri"/>
              <a:ea typeface="Calibri"/>
              <a:cs typeface="Calibri"/>
              <a:sym typeface="Calibri"/>
            </a:endParaRPr>
          </a:p>
        </p:txBody>
      </p:sp>
      <p:sp>
        <p:nvSpPr>
          <p:cNvPr id="347" name="Google Shape;347;p27"/>
          <p:cNvSpPr txBox="1"/>
          <p:nvPr>
            <p:ph idx="4294967295"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800"/>
              <a:buNone/>
            </a:pPr>
            <a:fld id="{00000000-1234-1234-1234-123412341234}" type="slidenum">
              <a:rPr lang="en-US" sz="800">
                <a:solidFill>
                  <a:srgbClr val="919191"/>
                </a:solidFill>
                <a:latin typeface="Helvetica Neue"/>
                <a:ea typeface="Helvetica Neue"/>
                <a:cs typeface="Helvetica Neue"/>
                <a:sym typeface="Helvetica Neue"/>
              </a:rPr>
              <a:t>‹#›</a:t>
            </a:fld>
            <a:endParaRPr sz="800">
              <a:solidFill>
                <a:srgbClr val="919191"/>
              </a:solidFill>
              <a:latin typeface="Helvetica Neue"/>
              <a:ea typeface="Helvetica Neue"/>
              <a:cs typeface="Helvetica Neue"/>
              <a:sym typeface="Helvetica Neue"/>
            </a:endParaRPr>
          </a:p>
        </p:txBody>
      </p:sp>
      <p:sp>
        <p:nvSpPr>
          <p:cNvPr id="348" name="Google Shape;348;p27"/>
          <p:cNvSpPr/>
          <p:nvPr/>
        </p:nvSpPr>
        <p:spPr>
          <a:xfrm>
            <a:off x="581026" y="1132297"/>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8"/>
          <p:cNvSpPr/>
          <p:nvPr/>
        </p:nvSpPr>
        <p:spPr>
          <a:xfrm>
            <a:off x="0" y="3624263"/>
            <a:ext cx="9153525" cy="32575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alibri"/>
              <a:ea typeface="Calibri"/>
              <a:cs typeface="Calibri"/>
              <a:sym typeface="Calibri"/>
            </a:endParaRPr>
          </a:p>
        </p:txBody>
      </p:sp>
      <p:sp>
        <p:nvSpPr>
          <p:cNvPr id="355" name="Google Shape;355;p28"/>
          <p:cNvSpPr txBox="1"/>
          <p:nvPr/>
        </p:nvSpPr>
        <p:spPr>
          <a:xfrm>
            <a:off x="457200" y="4403725"/>
            <a:ext cx="8339138" cy="2237905"/>
          </a:xfrm>
          <a:prstGeom prst="rect">
            <a:avLst/>
          </a:prstGeom>
          <a:noFill/>
          <a:ln>
            <a:noFill/>
          </a:ln>
          <a:effectLst>
            <a:outerShdw blurRad="25400" rotWithShape="0" algn="tl" dir="2700000" dist="12700">
              <a:srgbClr val="000000">
                <a:alpha val="9411"/>
              </a:srgbClr>
            </a:outerShdw>
          </a:effectLst>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2"/>
              </a:buClr>
              <a:buSzPts val="2400"/>
              <a:buFont typeface="Arial"/>
              <a:buAutoNum type="arabicPeriod"/>
            </a:pPr>
            <a:r>
              <a:rPr b="0" i="0" lang="en-US" sz="2400" u="none" cap="none" strike="noStrike">
                <a:solidFill>
                  <a:schemeClr val="dk2"/>
                </a:solidFill>
                <a:latin typeface="Calibri"/>
                <a:ea typeface="Calibri"/>
                <a:cs typeface="Calibri"/>
                <a:sym typeface="Calibri"/>
              </a:rPr>
              <a:t>Introducing Bias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480"/>
              </a:spcBef>
              <a:spcAft>
                <a:spcPts val="0"/>
              </a:spcAft>
              <a:buClr>
                <a:srgbClr val="FFFFFF"/>
              </a:buClr>
              <a:buSzPts val="2400"/>
              <a:buFont typeface="Arial"/>
              <a:buAutoNum type="arabicPeriod"/>
            </a:pPr>
            <a:r>
              <a:rPr b="0" i="0" lang="en-US" sz="2400" u="none" cap="none" strike="noStrike">
                <a:solidFill>
                  <a:srgbClr val="FFFFFF"/>
                </a:solidFill>
                <a:latin typeface="Calibri"/>
                <a:ea typeface="Calibri"/>
                <a:cs typeface="Calibri"/>
                <a:sym typeface="Calibri"/>
              </a:rPr>
              <a:t>Understanding Historical Perspective about Race in America</a:t>
            </a:r>
            <a:endParaRPr b="0" i="0" sz="2400" u="none" cap="none" strike="noStrike">
              <a:solidFill>
                <a:srgbClr val="FFFFFF"/>
              </a:solidFill>
              <a:latin typeface="Calibri"/>
              <a:ea typeface="Calibri"/>
              <a:cs typeface="Calibri"/>
              <a:sym typeface="Calibri"/>
            </a:endParaRPr>
          </a:p>
          <a:p>
            <a:pPr indent="-457200" lvl="0" marL="457200" marR="0" rtl="0" algn="l">
              <a:lnSpc>
                <a:spcPct val="100000"/>
              </a:lnSpc>
              <a:spcBef>
                <a:spcPts val="480"/>
              </a:spcBef>
              <a:spcAft>
                <a:spcPts val="0"/>
              </a:spcAft>
              <a:buClr>
                <a:schemeClr val="dk2"/>
              </a:buClr>
              <a:buSzPts val="2400"/>
              <a:buFont typeface="Arial"/>
              <a:buAutoNum type="arabicPeriod"/>
            </a:pPr>
            <a:r>
              <a:rPr b="0" i="0" lang="en-US" sz="2400" u="none" cap="none" strike="noStrike">
                <a:solidFill>
                  <a:schemeClr val="dk2"/>
                </a:solidFill>
                <a:latin typeface="Calibri"/>
                <a:ea typeface="Calibri"/>
                <a:cs typeface="Calibri"/>
                <a:sym typeface="Calibri"/>
              </a:rPr>
              <a:t>How Bias Manifests in our School</a:t>
            </a:r>
            <a:endParaRPr b="0" i="0" sz="2400" u="none" cap="none" strike="noStrike">
              <a:solidFill>
                <a:schemeClr val="dk2"/>
              </a:solidFill>
              <a:latin typeface="Calibri"/>
              <a:ea typeface="Calibri"/>
              <a:cs typeface="Calibri"/>
              <a:sym typeface="Calibri"/>
            </a:endParaRPr>
          </a:p>
        </p:txBody>
      </p:sp>
      <p:sp>
        <p:nvSpPr>
          <p:cNvPr id="356" name="Google Shape;356;p28"/>
          <p:cNvSpPr txBox="1"/>
          <p:nvPr/>
        </p:nvSpPr>
        <p:spPr>
          <a:xfrm>
            <a:off x="457200" y="3719513"/>
            <a:ext cx="8375650" cy="892175"/>
          </a:xfrm>
          <a:prstGeom prst="rect">
            <a:avLst/>
          </a:prstGeom>
          <a:noFill/>
          <a:ln>
            <a:noFill/>
          </a:ln>
          <a:effectLst>
            <a:outerShdw blurRad="25400" rotWithShape="0" algn="tl" dir="2700000" dist="127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A Look at What’s Next</a:t>
            </a:r>
            <a:endParaRPr b="1" i="0" sz="3600" u="none" cap="none" strike="noStrike">
              <a:solidFill>
                <a:srgbClr val="FFFFFF"/>
              </a:solidFill>
              <a:latin typeface="Calibri"/>
              <a:ea typeface="Calibri"/>
              <a:cs typeface="Calibri"/>
              <a:sym typeface="Calibri"/>
            </a:endParaRPr>
          </a:p>
        </p:txBody>
      </p:sp>
      <p:pic>
        <p:nvPicPr>
          <p:cNvPr descr="DSC_9288.jpg" id="357" name="Google Shape;357;p28"/>
          <p:cNvPicPr preferRelativeResize="0"/>
          <p:nvPr/>
        </p:nvPicPr>
        <p:blipFill rotWithShape="1">
          <a:blip r:embed="rId3">
            <a:alphaModFix/>
          </a:blip>
          <a:srcRect b="0" l="0" r="0" t="0"/>
          <a:stretch/>
        </p:blipFill>
        <p:spPr>
          <a:xfrm>
            <a:off x="0" y="0"/>
            <a:ext cx="9143999" cy="3624264"/>
          </a:xfrm>
          <a:prstGeom prst="rect">
            <a:avLst/>
          </a:prstGeom>
          <a:noFill/>
          <a:ln>
            <a:noFill/>
          </a:ln>
        </p:spPr>
      </p:pic>
      <p:cxnSp>
        <p:nvCxnSpPr>
          <p:cNvPr id="358" name="Google Shape;358;p28"/>
          <p:cNvCxnSpPr/>
          <p:nvPr/>
        </p:nvCxnSpPr>
        <p:spPr>
          <a:xfrm>
            <a:off x="0" y="3624264"/>
            <a:ext cx="9153525" cy="0"/>
          </a:xfrm>
          <a:prstGeom prst="straightConnector1">
            <a:avLst/>
          </a:prstGeom>
          <a:noFill/>
          <a:ln cap="flat" cmpd="sng" w="38100">
            <a:solidFill>
              <a:schemeClr val="dk2"/>
            </a:solidFill>
            <a:prstDash val="solid"/>
            <a:round/>
            <a:headEnd len="sm" w="sm" type="none"/>
            <a:tailEnd len="sm" w="sm" type="none"/>
          </a:ln>
          <a:effectLst>
            <a:outerShdw blurRad="40000" rotWithShape="0" dir="5400000" dist="20000">
              <a:srgbClr val="000000">
                <a:alpha val="37254"/>
              </a:srgbClr>
            </a:outerShdw>
          </a:effectLst>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P47A2960.jpg" id="364" name="Google Shape;364;p29"/>
          <p:cNvPicPr preferRelativeResize="0"/>
          <p:nvPr/>
        </p:nvPicPr>
        <p:blipFill rotWithShape="1">
          <a:blip r:embed="rId3">
            <a:alphaModFix/>
          </a:blip>
          <a:srcRect b="0" l="0" r="0" t="0"/>
          <a:stretch/>
        </p:blipFill>
        <p:spPr>
          <a:xfrm>
            <a:off x="0" y="0"/>
            <a:ext cx="9144000" cy="6892462"/>
          </a:xfrm>
          <a:prstGeom prst="rect">
            <a:avLst/>
          </a:prstGeom>
          <a:solidFill>
            <a:srgbClr val="FFFFFF"/>
          </a:solidFill>
          <a:ln>
            <a:noFill/>
          </a:ln>
        </p:spPr>
      </p:pic>
      <p:sp>
        <p:nvSpPr>
          <p:cNvPr id="365" name="Google Shape;365;p29"/>
          <p:cNvSpPr/>
          <p:nvPr/>
        </p:nvSpPr>
        <p:spPr>
          <a:xfrm>
            <a:off x="0" y="0"/>
            <a:ext cx="9144000" cy="6892925"/>
          </a:xfrm>
          <a:prstGeom prst="rect">
            <a:avLst/>
          </a:prstGeom>
          <a:solidFill>
            <a:srgbClr val="241A48">
              <a:alpha val="6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Thank You</a:t>
            </a:r>
            <a:endParaRPr b="1" i="0" sz="60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Copy of DSC_9351.jpg" id="102" name="Google Shape;102;p3"/>
          <p:cNvPicPr preferRelativeResize="0"/>
          <p:nvPr/>
        </p:nvPicPr>
        <p:blipFill rotWithShape="1">
          <a:blip r:embed="rId3">
            <a:alphaModFix/>
          </a:blip>
          <a:srcRect b="0" l="0" r="0" t="0"/>
          <a:stretch/>
        </p:blipFill>
        <p:spPr>
          <a:xfrm>
            <a:off x="0" y="-66087"/>
            <a:ext cx="9144000" cy="6924087"/>
          </a:xfrm>
          <a:prstGeom prst="rect">
            <a:avLst/>
          </a:prstGeom>
          <a:noFill/>
          <a:ln>
            <a:noFill/>
          </a:ln>
        </p:spPr>
      </p:pic>
      <p:sp>
        <p:nvSpPr>
          <p:cNvPr id="103" name="Google Shape;103;p3"/>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4" name="Google Shape;104;p3"/>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Set the Context</a:t>
            </a:r>
            <a:endParaRPr b="1" i="0" sz="3600" u="none" cap="none" strike="noStrike">
              <a:solidFill>
                <a:schemeClr val="lt1"/>
              </a:solidFill>
              <a:latin typeface="Calibri"/>
              <a:ea typeface="Calibri"/>
              <a:cs typeface="Calibri"/>
              <a:sym typeface="Calibri"/>
            </a:endParaRPr>
          </a:p>
        </p:txBody>
      </p:sp>
      <p:sp>
        <p:nvSpPr>
          <p:cNvPr id="105" name="Google Shape;105;p3"/>
          <p:cNvSpPr/>
          <p:nvPr/>
        </p:nvSpPr>
        <p:spPr>
          <a:xfrm>
            <a:off x="841375" y="1778000"/>
            <a:ext cx="7470775" cy="331787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TBD</a:t>
            </a:r>
            <a:endParaRPr b="1" i="0" sz="2400" u="none" cap="none" strike="noStrike">
              <a:solidFill>
                <a:schemeClr val="lt1"/>
              </a:solidFill>
              <a:latin typeface="Calibri"/>
              <a:ea typeface="Calibri"/>
              <a:cs typeface="Calibri"/>
              <a:sym typeface="Calibri"/>
            </a:endParaRPr>
          </a:p>
        </p:txBody>
      </p:sp>
      <p:sp>
        <p:nvSpPr>
          <p:cNvPr id="106" name="Google Shape;106;p3"/>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Classroom 4 still 2 (1).jpeg" id="111" name="Google Shape;111;p4"/>
          <p:cNvPicPr preferRelativeResize="0"/>
          <p:nvPr/>
        </p:nvPicPr>
        <p:blipFill rotWithShape="1">
          <a:blip r:embed="rId3">
            <a:alphaModFix/>
          </a:blip>
          <a:srcRect b="0" l="0" r="0" t="0"/>
          <a:stretch/>
        </p:blipFill>
        <p:spPr>
          <a:xfrm>
            <a:off x="1" y="-1"/>
            <a:ext cx="9144000" cy="6963233"/>
          </a:xfrm>
          <a:prstGeom prst="rect">
            <a:avLst/>
          </a:prstGeom>
          <a:noFill/>
          <a:ln>
            <a:noFill/>
          </a:ln>
        </p:spPr>
      </p:pic>
      <p:sp>
        <p:nvSpPr>
          <p:cNvPr id="112" name="Google Shape;112;p4"/>
          <p:cNvSpPr/>
          <p:nvPr/>
        </p:nvSpPr>
        <p:spPr>
          <a:xfrm>
            <a:off x="407988" y="414338"/>
            <a:ext cx="8320087" cy="6057900"/>
          </a:xfrm>
          <a:prstGeom prst="rect">
            <a:avLst/>
          </a:pr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 name="Google Shape;113;p4"/>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Case Study</a:t>
            </a:r>
            <a:endParaRPr b="1" i="0" sz="3600" u="none" cap="none" strike="noStrike">
              <a:solidFill>
                <a:schemeClr val="lt1"/>
              </a:solidFill>
              <a:latin typeface="Calibri"/>
              <a:ea typeface="Calibri"/>
              <a:cs typeface="Calibri"/>
              <a:sym typeface="Calibri"/>
            </a:endParaRPr>
          </a:p>
        </p:txBody>
      </p:sp>
      <p:sp>
        <p:nvSpPr>
          <p:cNvPr id="114" name="Google Shape;114;p4"/>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768378" y="1542594"/>
            <a:ext cx="7291387"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After reading the case study, we’ll work through the following protocol to examine 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1) Identify the problem or problems posed by the case study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2) Take stock of the different perspectives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3) Consider possible barriers and opportunities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4) Imagine equitable outcomes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5) Brainstorm a short list of immediate-term responses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6) Brainstorm long-term policy and practice adjustments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7) Propose your plan of action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p:nvPr/>
        </p:nvSpPr>
        <p:spPr>
          <a:xfrm>
            <a:off x="0" y="0"/>
            <a:ext cx="9158271"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FFFFFF"/>
              </a:solidFill>
              <a:latin typeface="Calibri"/>
              <a:ea typeface="Calibri"/>
              <a:cs typeface="Calibri"/>
              <a:sym typeface="Calibri"/>
            </a:endParaRPr>
          </a:p>
        </p:txBody>
      </p:sp>
      <p:sp>
        <p:nvSpPr>
          <p:cNvPr id="121" name="Google Shape;121;p5"/>
          <p:cNvSpPr/>
          <p:nvPr/>
        </p:nvSpPr>
        <p:spPr>
          <a:xfrm>
            <a:off x="0" y="991021"/>
            <a:ext cx="3850415" cy="1123950"/>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r">
              <a:lnSpc>
                <a:spcPct val="90000"/>
              </a:lnSpc>
              <a:spcBef>
                <a:spcPts val="0"/>
              </a:spcBef>
              <a:spcAft>
                <a:spcPts val="0"/>
              </a:spcAft>
              <a:buClr>
                <a:srgbClr val="000000"/>
              </a:buClr>
              <a:buSzPts val="5000"/>
              <a:buFont typeface="Arial"/>
              <a:buNone/>
            </a:pPr>
            <a:r>
              <a:rPr b="1" i="0" lang="en-US" sz="5000" u="none" cap="none" strike="noStrike">
                <a:solidFill>
                  <a:schemeClr val="lt1"/>
                </a:solidFill>
                <a:latin typeface="Arial"/>
                <a:ea typeface="Arial"/>
                <a:cs typeface="Arial"/>
                <a:sym typeface="Arial"/>
              </a:rPr>
              <a:t>Being Inside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800"/>
              <a:buFont typeface="Arial"/>
              <a:buNone/>
            </a:pPr>
            <a:r>
              <a:t/>
            </a:r>
            <a:endParaRPr b="1" i="0" sz="4800" u="none" cap="none" strike="noStrike">
              <a:solidFill>
                <a:schemeClr val="lt1"/>
              </a:solidFill>
              <a:latin typeface="Arial"/>
              <a:ea typeface="Arial"/>
              <a:cs typeface="Arial"/>
              <a:sym typeface="Arial"/>
            </a:endParaRPr>
          </a:p>
        </p:txBody>
      </p:sp>
      <p:sp>
        <p:nvSpPr>
          <p:cNvPr id="122" name="Google Shape;122;p5"/>
          <p:cNvSpPr/>
          <p:nvPr/>
        </p:nvSpPr>
        <p:spPr>
          <a:xfrm>
            <a:off x="5180291" y="5220365"/>
            <a:ext cx="3977979" cy="1123950"/>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000"/>
              <a:buFont typeface="Arial"/>
              <a:buNone/>
            </a:pPr>
            <a:r>
              <a:rPr b="1" i="0" lang="en-US" sz="5000" u="none" cap="none" strike="noStrike">
                <a:solidFill>
                  <a:schemeClr val="lt1"/>
                </a:solidFill>
                <a:latin typeface="Arial"/>
                <a:ea typeface="Arial"/>
                <a:cs typeface="Arial"/>
                <a:sym typeface="Arial"/>
              </a:rPr>
              <a:t>Being Outside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000"/>
              <a:buFont typeface="Arial"/>
              <a:buNone/>
            </a:pPr>
            <a:r>
              <a:t/>
            </a:r>
            <a:endParaRPr b="1" i="0" sz="4000" u="none" cap="none" strike="noStrike">
              <a:solidFill>
                <a:schemeClr val="lt1"/>
              </a:solidFill>
              <a:latin typeface="Calibri"/>
              <a:ea typeface="Calibri"/>
              <a:cs typeface="Calibri"/>
              <a:sym typeface="Calibri"/>
            </a:endParaRPr>
          </a:p>
        </p:txBody>
      </p:sp>
      <p:pic>
        <p:nvPicPr>
          <p:cNvPr descr="Inside-Outside-Graphic-White.png" id="123" name="Google Shape;123;p5"/>
          <p:cNvPicPr preferRelativeResize="0"/>
          <p:nvPr/>
        </p:nvPicPr>
        <p:blipFill rotWithShape="1">
          <a:blip r:embed="rId3">
            <a:alphaModFix/>
          </a:blip>
          <a:srcRect b="0" l="0" r="0" t="0"/>
          <a:stretch/>
        </p:blipFill>
        <p:spPr>
          <a:xfrm>
            <a:off x="2775955" y="1755015"/>
            <a:ext cx="3438678" cy="3357357"/>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belmont 2 - 54 of 146.jpg" id="128" name="Google Shape;128;p6"/>
          <p:cNvPicPr preferRelativeResize="0"/>
          <p:nvPr/>
        </p:nvPicPr>
        <p:blipFill rotWithShape="1">
          <a:blip r:embed="rId3">
            <a:alphaModFix/>
          </a:blip>
          <a:srcRect b="0" l="0" r="0" t="0"/>
          <a:stretch/>
        </p:blipFill>
        <p:spPr>
          <a:xfrm>
            <a:off x="-1" y="0"/>
            <a:ext cx="9144001" cy="6858000"/>
          </a:xfrm>
          <a:prstGeom prst="rect">
            <a:avLst/>
          </a:prstGeom>
          <a:noFill/>
          <a:ln>
            <a:noFill/>
          </a:ln>
        </p:spPr>
      </p:pic>
      <p:sp>
        <p:nvSpPr>
          <p:cNvPr id="129" name="Google Shape;129;p6"/>
          <p:cNvSpPr/>
          <p:nvPr/>
        </p:nvSpPr>
        <p:spPr>
          <a:xfrm>
            <a:off x="0" y="0"/>
            <a:ext cx="9144000" cy="6858000"/>
          </a:xfrm>
          <a:prstGeom prst="rect">
            <a:avLst/>
          </a:pr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0" name="Google Shape;130;p6"/>
          <p:cNvSpPr/>
          <p:nvPr/>
        </p:nvSpPr>
        <p:spPr>
          <a:xfrm>
            <a:off x="846138" y="531812"/>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Being Inside</a:t>
            </a:r>
            <a:endParaRPr b="1" i="0" sz="3600" u="none" cap="none" strike="noStrike">
              <a:solidFill>
                <a:schemeClr val="lt1"/>
              </a:solidFill>
              <a:latin typeface="Calibri"/>
              <a:ea typeface="Calibri"/>
              <a:cs typeface="Calibri"/>
              <a:sym typeface="Calibri"/>
            </a:endParaRPr>
          </a:p>
        </p:txBody>
      </p:sp>
      <p:sp>
        <p:nvSpPr>
          <p:cNvPr id="131" name="Google Shape;131;p6"/>
          <p:cNvSpPr/>
          <p:nvPr/>
        </p:nvSpPr>
        <p:spPr>
          <a:xfrm>
            <a:off x="841375" y="1778000"/>
            <a:ext cx="7286625" cy="5080000"/>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Think of a situation in which you are an “insider.”  In this situation you feel accepted, respected, and feel you “belong.”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 Why do you feel like an insider in the situation you described?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 What advantages/privileges do you enjoy as an insider?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 Did you do anything to earn the advantages/privileges of being an insider? Please explain your response.</a:t>
            </a:r>
            <a:endParaRPr b="1" i="0" sz="2400" u="none" cap="none" strike="noStrike">
              <a:solidFill>
                <a:schemeClr val="lt1"/>
              </a:solidFill>
              <a:latin typeface="Calibri"/>
              <a:ea typeface="Calibri"/>
              <a:cs typeface="Calibri"/>
              <a:sym typeface="Calibri"/>
            </a:endParaRPr>
          </a:p>
        </p:txBody>
      </p:sp>
      <p:sp>
        <p:nvSpPr>
          <p:cNvPr id="132" name="Google Shape;132;p6"/>
          <p:cNvSpPr/>
          <p:nvPr/>
        </p:nvSpPr>
        <p:spPr>
          <a:xfrm>
            <a:off x="846138" y="1246448"/>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belmont 2 - 54 of 146.jpg" id="137" name="Google Shape;137;p7"/>
          <p:cNvPicPr preferRelativeResize="0"/>
          <p:nvPr/>
        </p:nvPicPr>
        <p:blipFill rotWithShape="1">
          <a:blip r:embed="rId3">
            <a:alphaModFix/>
          </a:blip>
          <a:srcRect b="0" l="0" r="0" t="0"/>
          <a:stretch/>
        </p:blipFill>
        <p:spPr>
          <a:xfrm>
            <a:off x="-1" y="0"/>
            <a:ext cx="9144001" cy="6858000"/>
          </a:xfrm>
          <a:prstGeom prst="rect">
            <a:avLst/>
          </a:prstGeom>
          <a:noFill/>
          <a:ln>
            <a:noFill/>
          </a:ln>
        </p:spPr>
      </p:pic>
      <p:sp>
        <p:nvSpPr>
          <p:cNvPr id="138" name="Google Shape;138;p7"/>
          <p:cNvSpPr/>
          <p:nvPr/>
        </p:nvSpPr>
        <p:spPr>
          <a:xfrm>
            <a:off x="-1" y="0"/>
            <a:ext cx="9144000" cy="6858000"/>
          </a:xfrm>
          <a:prstGeom prst="rect">
            <a:avLst/>
          </a:prstGeom>
          <a:solidFill>
            <a:schemeClr val="accent6">
              <a:alpha val="8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9" name="Google Shape;139;p7"/>
          <p:cNvSpPr/>
          <p:nvPr/>
        </p:nvSpPr>
        <p:spPr>
          <a:xfrm>
            <a:off x="846138" y="531812"/>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Being Outside</a:t>
            </a:r>
            <a:endParaRPr b="1" i="0" sz="3600" u="none" cap="none" strike="noStrike">
              <a:solidFill>
                <a:schemeClr val="lt1"/>
              </a:solidFill>
              <a:latin typeface="Calibri"/>
              <a:ea typeface="Calibri"/>
              <a:cs typeface="Calibri"/>
              <a:sym typeface="Calibri"/>
            </a:endParaRPr>
          </a:p>
        </p:txBody>
      </p:sp>
      <p:sp>
        <p:nvSpPr>
          <p:cNvPr id="140" name="Google Shape;140;p7"/>
          <p:cNvSpPr/>
          <p:nvPr/>
        </p:nvSpPr>
        <p:spPr>
          <a:xfrm>
            <a:off x="841375" y="1778000"/>
            <a:ext cx="7156450" cy="354012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Think of a situation in which you are an “outsider.”  In this situation you feel a lack of acceptance, respect, and feel you do not “belong.”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 Why do you feel like an outsider in the situation you described?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 What are the disadvantages of being an outsider?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 Did you do anything to deserve the disadvantages of being an outsider? Please explain your response.</a:t>
            </a:r>
            <a:endParaRPr b="1" i="0" sz="2400" u="none" cap="none" strike="noStrike">
              <a:solidFill>
                <a:schemeClr val="lt1"/>
              </a:solidFill>
              <a:latin typeface="Calibri"/>
              <a:ea typeface="Calibri"/>
              <a:cs typeface="Calibri"/>
              <a:sym typeface="Calibri"/>
            </a:endParaRPr>
          </a:p>
        </p:txBody>
      </p:sp>
      <p:sp>
        <p:nvSpPr>
          <p:cNvPr id="141" name="Google Shape;141;p7"/>
          <p:cNvSpPr/>
          <p:nvPr/>
        </p:nvSpPr>
        <p:spPr>
          <a:xfrm>
            <a:off x="846138" y="1246448"/>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p:nvPr/>
        </p:nvSpPr>
        <p:spPr>
          <a:xfrm>
            <a:off x="4482294" y="0"/>
            <a:ext cx="4661706" cy="685800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7" name="Google Shape;147;p8"/>
          <p:cNvSpPr/>
          <p:nvPr/>
        </p:nvSpPr>
        <p:spPr>
          <a:xfrm>
            <a:off x="4985911" y="2175471"/>
            <a:ext cx="3719263"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4200"/>
              <a:buFont typeface="Arial"/>
              <a:buNone/>
            </a:pPr>
            <a:r>
              <a:rPr b="1" i="0" lang="en-US" sz="4200" u="none" cap="none" strike="noStrike">
                <a:solidFill>
                  <a:schemeClr val="lt1"/>
                </a:solidFill>
                <a:latin typeface="Calibri"/>
                <a:ea typeface="Calibri"/>
                <a:cs typeface="Calibri"/>
                <a:sym typeface="Calibri"/>
              </a:rPr>
              <a:t>This activity is setting us up for a conversation about bias</a:t>
            </a:r>
            <a:endParaRPr b="1" i="0" sz="4200" u="none" cap="none" strike="noStrike">
              <a:solidFill>
                <a:schemeClr val="lt1"/>
              </a:solidFill>
              <a:latin typeface="Calibri"/>
              <a:ea typeface="Calibri"/>
              <a:cs typeface="Calibri"/>
              <a:sym typeface="Calibri"/>
            </a:endParaRPr>
          </a:p>
        </p:txBody>
      </p:sp>
      <p:sp>
        <p:nvSpPr>
          <p:cNvPr id="148" name="Google Shape;148;p8"/>
          <p:cNvSpPr/>
          <p:nvPr/>
        </p:nvSpPr>
        <p:spPr>
          <a:xfrm>
            <a:off x="841375" y="1778000"/>
            <a:ext cx="7156450" cy="354012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pic>
        <p:nvPicPr>
          <p:cNvPr descr="DSC_9402.jpg" id="149" name="Google Shape;149;p8"/>
          <p:cNvPicPr preferRelativeResize="0"/>
          <p:nvPr/>
        </p:nvPicPr>
        <p:blipFill rotWithShape="1">
          <a:blip r:embed="rId3">
            <a:alphaModFix/>
          </a:blip>
          <a:srcRect b="0" l="0" r="0" t="0"/>
          <a:stretch/>
        </p:blipFill>
        <p:spPr>
          <a:xfrm>
            <a:off x="0" y="1"/>
            <a:ext cx="4576970" cy="6858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Classroom 10.jpg" id="155" name="Google Shape;155;p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56" name="Google Shape;156;p9"/>
          <p:cNvSpPr/>
          <p:nvPr/>
        </p:nvSpPr>
        <p:spPr>
          <a:xfrm>
            <a:off x="0" y="3624263"/>
            <a:ext cx="9153525" cy="32575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alibri"/>
              <a:ea typeface="Calibri"/>
              <a:cs typeface="Calibri"/>
              <a:sym typeface="Calibri"/>
            </a:endParaRPr>
          </a:p>
        </p:txBody>
      </p:sp>
      <p:sp>
        <p:nvSpPr>
          <p:cNvPr id="157" name="Google Shape;157;p9"/>
          <p:cNvSpPr txBox="1"/>
          <p:nvPr/>
        </p:nvSpPr>
        <p:spPr>
          <a:xfrm>
            <a:off x="457200" y="4568882"/>
            <a:ext cx="8339138" cy="1760449"/>
          </a:xfrm>
          <a:prstGeom prst="rect">
            <a:avLst/>
          </a:prstGeom>
          <a:noFill/>
          <a:ln>
            <a:noFill/>
          </a:ln>
          <a:effectLst>
            <a:outerShdw blurRad="25400" rotWithShape="0" algn="tl" dir="2700000" dist="12700">
              <a:srgbClr val="000000">
                <a:alpha val="9411"/>
              </a:srgbClr>
            </a:outerShdw>
          </a:effectLst>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lt1"/>
              </a:buClr>
              <a:buSzPts val="2400"/>
              <a:buFont typeface="Noto Sans Symbols"/>
              <a:buChar char="✔"/>
            </a:pPr>
            <a:r>
              <a:rPr b="1" i="0" lang="en-US" sz="2400" u="none" cap="none" strike="noStrike">
                <a:solidFill>
                  <a:schemeClr val="lt1"/>
                </a:solidFill>
                <a:latin typeface="Calibri"/>
                <a:ea typeface="Calibri"/>
                <a:cs typeface="Calibri"/>
                <a:sym typeface="Calibri"/>
              </a:rPr>
              <a:t> What is Unconscious Bias?</a:t>
            </a:r>
            <a:endParaRPr b="1" i="0" sz="2400" u="none" cap="none" strike="noStrike">
              <a:solidFill>
                <a:schemeClr val="lt1"/>
              </a:solidFill>
              <a:latin typeface="Calibri"/>
              <a:ea typeface="Calibri"/>
              <a:cs typeface="Calibri"/>
              <a:sym typeface="Calibri"/>
            </a:endParaRPr>
          </a:p>
          <a:p>
            <a:pPr indent="-228600" lvl="0" marL="228600" marR="0" rtl="0" algn="l">
              <a:lnSpc>
                <a:spcPct val="100000"/>
              </a:lnSpc>
              <a:spcBef>
                <a:spcPts val="480"/>
              </a:spcBef>
              <a:spcAft>
                <a:spcPts val="0"/>
              </a:spcAft>
              <a:buClr>
                <a:schemeClr val="lt1"/>
              </a:buClr>
              <a:buSzPts val="2400"/>
              <a:buFont typeface="Noto Sans Symbols"/>
              <a:buChar char="✔"/>
            </a:pPr>
            <a:r>
              <a:rPr b="1" i="0" lang="en-US" sz="2400" u="none" cap="none" strike="noStrike">
                <a:solidFill>
                  <a:schemeClr val="lt1"/>
                </a:solidFill>
                <a:latin typeface="Calibri"/>
                <a:ea typeface="Calibri"/>
                <a:cs typeface="Calibri"/>
                <a:sym typeface="Calibri"/>
              </a:rPr>
              <a:t> How does Unconscious Bias manifest in our world?</a:t>
            </a:r>
            <a:endParaRPr b="1" i="0" sz="2400" u="none" cap="none" strike="noStrike">
              <a:solidFill>
                <a:schemeClr val="lt1"/>
              </a:solidFill>
              <a:latin typeface="Calibri"/>
              <a:ea typeface="Calibri"/>
              <a:cs typeface="Calibri"/>
              <a:sym typeface="Calibri"/>
            </a:endParaRPr>
          </a:p>
          <a:p>
            <a:pPr indent="-228600" lvl="0" marL="228600" marR="0" rtl="0" algn="l">
              <a:lnSpc>
                <a:spcPct val="100000"/>
              </a:lnSpc>
              <a:spcBef>
                <a:spcPts val="480"/>
              </a:spcBef>
              <a:spcAft>
                <a:spcPts val="0"/>
              </a:spcAft>
              <a:buClr>
                <a:schemeClr val="lt1"/>
              </a:buClr>
              <a:buSzPts val="2400"/>
              <a:buFont typeface="Noto Sans Symbols"/>
              <a:buChar char="✔"/>
            </a:pPr>
            <a:r>
              <a:rPr b="1" i="0" lang="en-US" sz="2400" u="none" cap="none" strike="noStrike">
                <a:solidFill>
                  <a:schemeClr val="lt1"/>
                </a:solidFill>
                <a:latin typeface="Calibri"/>
                <a:ea typeface="Calibri"/>
                <a:cs typeface="Calibri"/>
                <a:sym typeface="Calibri"/>
              </a:rPr>
              <a:t> How can we recognize it and begin taking action?</a:t>
            </a:r>
            <a:endParaRPr b="1" i="0" sz="2400" u="none" cap="none" strike="noStrike">
              <a:solidFill>
                <a:schemeClr val="lt1"/>
              </a:solidFill>
              <a:latin typeface="Calibri"/>
              <a:ea typeface="Calibri"/>
              <a:cs typeface="Calibri"/>
              <a:sym typeface="Calibri"/>
            </a:endParaRPr>
          </a:p>
        </p:txBody>
      </p:sp>
      <p:sp>
        <p:nvSpPr>
          <p:cNvPr id="158" name="Google Shape;158;p9"/>
          <p:cNvSpPr txBox="1"/>
          <p:nvPr/>
        </p:nvSpPr>
        <p:spPr>
          <a:xfrm>
            <a:off x="457200" y="3719513"/>
            <a:ext cx="8375650" cy="892175"/>
          </a:xfrm>
          <a:prstGeom prst="rect">
            <a:avLst/>
          </a:prstGeom>
          <a:noFill/>
          <a:ln>
            <a:noFill/>
          </a:ln>
          <a:effectLst>
            <a:outerShdw blurRad="25400" rotWithShape="0" algn="tl" dir="2700000" dist="127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Questions We’re Going to Discuss</a:t>
            </a:r>
            <a:endParaRPr b="1" i="0" sz="3600"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3B3B3B"/>
      </a:dk1>
      <a:lt1>
        <a:srgbClr val="FFFFFF"/>
      </a:lt1>
      <a:dk2>
        <a:srgbClr val="30265A"/>
      </a:dk2>
      <a:lt2>
        <a:srgbClr val="F4F4F2"/>
      </a:lt2>
      <a:accent1>
        <a:srgbClr val="FDB30A"/>
      </a:accent1>
      <a:accent2>
        <a:srgbClr val="FD8509"/>
      </a:accent2>
      <a:accent3>
        <a:srgbClr val="87BC10"/>
      </a:accent3>
      <a:accent4>
        <a:srgbClr val="F1431F"/>
      </a:accent4>
      <a:accent5>
        <a:srgbClr val="139687"/>
      </a:accent5>
      <a:accent6>
        <a:srgbClr val="8F50B1"/>
      </a:accent6>
      <a:hlink>
        <a:srgbClr val="594F7E"/>
      </a:hlink>
      <a:folHlink>
        <a:srgbClr val="30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2015-06-10T18:06:01Z</dcterms:created>
  <dc:creator>Annie Sexton</dc:creator>
</cp:coreProperties>
</file>